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9" r:id="rId2"/>
    <p:sldId id="270" r:id="rId3"/>
    <p:sldId id="281" r:id="rId4"/>
    <p:sldId id="271" r:id="rId5"/>
    <p:sldId id="278" r:id="rId6"/>
    <p:sldId id="283" r:id="rId7"/>
    <p:sldId id="272" r:id="rId8"/>
    <p:sldId id="273" r:id="rId9"/>
    <p:sldId id="274" r:id="rId10"/>
    <p:sldId id="275" r:id="rId11"/>
    <p:sldId id="276" r:id="rId12"/>
    <p:sldId id="277" r:id="rId13"/>
    <p:sldId id="284" r:id="rId14"/>
    <p:sldId id="280" r:id="rId15"/>
  </p:sldIdLst>
  <p:sldSz cx="73152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75"/>
    <a:srgbClr val="000000"/>
    <a:srgbClr val="32B8DF"/>
    <a:srgbClr val="676C73"/>
    <a:srgbClr val="DA291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666" y="82"/>
      </p:cViewPr>
      <p:guideLst>
        <p:guide orient="horz" pos="2880"/>
        <p:guide pos="23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81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5C016-CDAB-42ED-A172-25554C47A580}" type="datetimeFigureOut">
              <a:rPr lang="en-US" smtClean="0"/>
              <a:t>5/15/2015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E9494-6143-464A-B048-7ABE0952E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58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5D4BA-50BD-4F78-BEBD-63F63B5FB842}" type="datetimeFigureOut">
              <a:rPr lang="en-US" smtClean="0"/>
              <a:t>5/15/2015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7400" y="685800"/>
            <a:ext cx="2743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B26EC-99FA-44DC-8DAA-B12D29896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8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482"/>
            <a:ext cx="7315200" cy="1147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147911"/>
            <a:ext cx="7328404" cy="397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/>
          <a:srcRect b="17462"/>
          <a:stretch/>
        </p:blipFill>
        <p:spPr>
          <a:xfrm rot="10800000">
            <a:off x="-34" y="5867400"/>
            <a:ext cx="7315200" cy="3276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2590800" cy="3181685"/>
          </a:xfrm>
          <a:prstGeom prst="rect">
            <a:avLst/>
          </a:prstGeom>
        </p:spPr>
      </p:pic>
      <p:sp>
        <p:nvSpPr>
          <p:cNvPr id="12" name="Shape 87"/>
          <p:cNvSpPr/>
          <p:nvPr userDrawn="1"/>
        </p:nvSpPr>
        <p:spPr>
          <a:xfrm>
            <a:off x="-34" y="5120000"/>
            <a:ext cx="7315200" cy="747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77000"/>
            <a:ext cx="6400800" cy="4572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accent1"/>
                </a:solidFill>
                <a:effectLst>
                  <a:glow rad="76200">
                    <a:schemeClr val="bg1">
                      <a:alpha val="73000"/>
                    </a:schemeClr>
                  </a:glow>
                </a:effectLst>
              </a:defRPr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 smtClean="0"/>
              <a:t>Document Title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29095687"/>
              </p:ext>
            </p:extLst>
          </p:nvPr>
        </p:nvGraphicFramePr>
        <p:xfrm>
          <a:off x="457200" y="8001000"/>
          <a:ext cx="6362700" cy="57912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3181350"/>
                <a:gridCol w="3181350"/>
              </a:tblGrid>
              <a:tr h="579120">
                <a:tc>
                  <a:txBody>
                    <a:bodyPr/>
                    <a:lstStyle/>
                    <a:p>
                      <a:pPr lvl="0" rtl="0">
                        <a:buNone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Businesses,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Service Providers, Government</a:t>
                      </a:r>
                    </a:p>
                    <a:p>
                      <a:pPr lvl="0" rtl="0">
                        <a:buNone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Citizens, Adjacent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Neighborhoods, Owners</a:t>
                      </a:r>
                      <a:endParaRPr lang="en-US" sz="9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pPr lvl="0" rtl="0">
                        <a:buNone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Public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Private Partnerships</a:t>
                      </a:r>
                      <a:endParaRPr lang="en-US" sz="9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Org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 1</a:t>
                      </a:r>
                    </a:p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Org 2</a:t>
                      </a:r>
                    </a:p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Org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 3</a:t>
                      </a:r>
                      <a:endParaRPr lang="en-US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934200"/>
            <a:ext cx="6400800" cy="381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accent1"/>
                </a:solidFill>
                <a:effectLst>
                  <a:glow rad="76200">
                    <a:schemeClr val="bg1">
                      <a:alpha val="73000"/>
                    </a:schemeClr>
                  </a:glow>
                </a:effectLst>
              </a:defRPr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 smtClean="0"/>
              <a:t>By…..</a:t>
            </a:r>
            <a:endParaRPr lang="en-US" dirty="0"/>
          </a:p>
        </p:txBody>
      </p:sp>
      <p:sp>
        <p:nvSpPr>
          <p:cNvPr id="16" name="Shape 92"/>
          <p:cNvSpPr txBox="1"/>
          <p:nvPr userDrawn="1"/>
        </p:nvSpPr>
        <p:spPr>
          <a:xfrm>
            <a:off x="457200" y="5120000"/>
            <a:ext cx="6400800" cy="747400"/>
          </a:xfrm>
          <a:prstGeom prst="rect">
            <a:avLst/>
          </a:prstGeom>
          <a:noFill/>
        </p:spPr>
        <p:txBody>
          <a:bodyPr lIns="0" tIns="0" rIns="0" bIns="0" anchor="ctr" anchorCtr="0">
            <a:noAutofit/>
          </a:bodyPr>
          <a:lstStyle/>
          <a:p>
            <a:pPr lvl="0" rtl="0">
              <a:lnSpc>
                <a:spcPct val="80000"/>
              </a:lnSpc>
              <a:buNone/>
            </a:pPr>
            <a:r>
              <a:rPr lang="en-US" sz="36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East 4</a:t>
            </a:r>
            <a:r>
              <a:rPr lang="en-US" sz="3600" b="1" baseline="3000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36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Street</a:t>
            </a:r>
          </a:p>
          <a:p>
            <a:pPr lvl="0" rtl="0">
              <a:lnSpc>
                <a:spcPct val="80000"/>
              </a:lnSpc>
              <a:buNone/>
            </a:pPr>
            <a:r>
              <a:rPr lang="en-US" sz="18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Rough</a:t>
            </a:r>
            <a:r>
              <a:rPr lang="en-US" sz="1800" b="1" baseline="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Draft CONFIDENTIAL</a:t>
            </a:r>
            <a:endParaRPr lang="en-US" sz="1800" b="1" dirty="0" smtClean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hape 80"/>
          <p:cNvSpPr txBox="1"/>
          <p:nvPr userDrawn="1"/>
        </p:nvSpPr>
        <p:spPr>
          <a:xfrm>
            <a:off x="457200" y="8686800"/>
            <a:ext cx="6400800" cy="381000"/>
          </a:xfrm>
          <a:prstGeom prst="rect">
            <a:avLst/>
          </a:prstGeom>
          <a:noFill/>
        </p:spPr>
        <p:txBody>
          <a:bodyPr lIns="0" tIns="0" rIns="0" bIns="0" anchor="ctr" anchorCtr="0">
            <a:noAutofit/>
          </a:bodyPr>
          <a:lstStyle/>
          <a:p>
            <a:pPr lvl="0" algn="l" rtl="0">
              <a:buNone/>
            </a:pPr>
            <a:r>
              <a:rPr lang="en-US" sz="700" dirty="0" smtClean="0">
                <a:solidFill>
                  <a:schemeClr val="accent4"/>
                </a:solidFill>
                <a:latin typeface="+mn-lt"/>
                <a:ea typeface="Calibri"/>
                <a:cs typeface="Calibri"/>
                <a:sym typeface="Calibri"/>
              </a:rPr>
              <a:t>This information has been gathered from public records to be helpful in addressing the conditions on East</a:t>
            </a:r>
            <a:r>
              <a:rPr lang="en-US" sz="700" baseline="0" dirty="0" smtClean="0">
                <a:solidFill>
                  <a:schemeClr val="accent4"/>
                </a:solidFill>
                <a:latin typeface="+mn-lt"/>
                <a:ea typeface="Calibri"/>
                <a:cs typeface="Calibri"/>
                <a:sym typeface="Calibri"/>
              </a:rPr>
              <a:t> 4</a:t>
            </a:r>
            <a:r>
              <a:rPr lang="en-US" sz="700" baseline="30000" dirty="0" smtClean="0">
                <a:solidFill>
                  <a:schemeClr val="accent4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r>
              <a:rPr lang="en-US" sz="700" baseline="0" dirty="0" smtClean="0">
                <a:solidFill>
                  <a:schemeClr val="accent4"/>
                </a:solidFill>
                <a:latin typeface="+mn-lt"/>
                <a:ea typeface="Calibri"/>
                <a:cs typeface="Calibri"/>
                <a:sym typeface="Calibri"/>
              </a:rPr>
              <a:t> Street. This  ROUGH DRAFT has been prepared for discussion only and is not a contract. No information has been gathered for your specific use. Always verify information before making a decision.</a:t>
            </a:r>
            <a:endParaRPr lang="en-US" sz="700" dirty="0" smtClean="0">
              <a:solidFill>
                <a:schemeClr val="accent4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8644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457200" y="2362200"/>
            <a:ext cx="6400800" cy="6172200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100"/>
              </a:spcBef>
              <a:buSzPct val="25000"/>
              <a:buFont typeface="Calibri" panose="020F0502020204030204" pitchFamily="34" charset="0"/>
              <a:buChar char=" "/>
              <a:defRPr sz="1100" b="0">
                <a:solidFill>
                  <a:schemeClr val="tx1"/>
                </a:solidFill>
              </a:defRPr>
            </a:lvl1pPr>
            <a:lvl2pPr marL="274320" indent="-182880">
              <a:spcBef>
                <a:spcPts val="100"/>
              </a:spcBef>
              <a:buFont typeface="Arial" panose="020B0604020202020204" pitchFamily="34" charset="0"/>
              <a:buChar char="•"/>
              <a:defRPr sz="1100" b="0">
                <a:solidFill>
                  <a:schemeClr val="tx1"/>
                </a:solidFill>
              </a:defRPr>
            </a:lvl2pPr>
            <a:lvl3pPr marL="548640" indent="-182880">
              <a:spcBef>
                <a:spcPts val="100"/>
              </a:spcBef>
              <a:defRPr sz="1100" b="0">
                <a:solidFill>
                  <a:schemeClr val="tx1"/>
                </a:solidFill>
              </a:defRPr>
            </a:lvl3pPr>
            <a:lvl4pPr marL="822960" indent="-182880">
              <a:spcBef>
                <a:spcPts val="100"/>
              </a:spcBef>
              <a:buFont typeface="Arial" panose="020B0604020202020204" pitchFamily="34" charset="0"/>
              <a:buChar char="•"/>
              <a:defRPr sz="1100" b="0">
                <a:solidFill>
                  <a:schemeClr val="tx1"/>
                </a:solidFill>
              </a:defRPr>
            </a:lvl4pPr>
            <a:lvl5pPr marL="1097280" indent="-182880">
              <a:spcBef>
                <a:spcPts val="100"/>
              </a:spcBef>
              <a:buFont typeface="Arial" panose="020B0604020202020204" pitchFamily="34" charset="0"/>
              <a:buChar char="•"/>
              <a:defRPr sz="11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Title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hape 83"/>
          <p:cNvSpPr/>
          <p:nvPr userDrawn="1"/>
        </p:nvSpPr>
        <p:spPr>
          <a:xfrm rot="10800000">
            <a:off x="5" y="0"/>
            <a:ext cx="73152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Shape 36"/>
          <p:cNvSpPr txBox="1">
            <a:spLocks noGrp="1"/>
          </p:cNvSpPr>
          <p:nvPr>
            <p:ph type="title" hasCustomPrompt="1"/>
          </p:nvPr>
        </p:nvSpPr>
        <p:spPr>
          <a:xfrm>
            <a:off x="457200" y="1752600"/>
            <a:ext cx="6400800" cy="457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 algn="l" rtl="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r>
              <a:rPr lang="en-US" dirty="0" smtClean="0"/>
              <a:t>Page Title</a:t>
            </a:r>
            <a:endParaRPr dirty="0"/>
          </a:p>
        </p:txBody>
      </p:sp>
      <p:sp>
        <p:nvSpPr>
          <p:cNvPr id="19" name="Shape 80"/>
          <p:cNvSpPr txBox="1"/>
          <p:nvPr userDrawn="1"/>
        </p:nvSpPr>
        <p:spPr>
          <a:xfrm>
            <a:off x="457200" y="8763000"/>
            <a:ext cx="6400800" cy="381000"/>
          </a:xfrm>
          <a:prstGeom prst="rect">
            <a:avLst/>
          </a:prstGeom>
          <a:noFill/>
        </p:spPr>
        <p:txBody>
          <a:bodyPr lIns="0" tIns="0" rIns="0" bIns="0" anchor="ctr" anchorCtr="0">
            <a:noAutofit/>
          </a:bodyPr>
          <a:lstStyle/>
          <a:p>
            <a:pPr lvl="0" rtl="0">
              <a:buNone/>
            </a:pPr>
            <a:r>
              <a:rPr lang="en-US" sz="100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East 4</a:t>
            </a:r>
            <a:r>
              <a:rPr lang="en-US" sz="1000" baseline="3000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r>
              <a:rPr lang="en-US" sz="1000" baseline="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 Street Rough Draft</a:t>
            </a:r>
            <a:endParaRPr lang="en-US" sz="1000" dirty="0" smtClean="0">
              <a:solidFill>
                <a:schemeClr val="accen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Freeform 1"/>
          <p:cNvSpPr/>
          <p:nvPr userDrawn="1"/>
        </p:nvSpPr>
        <p:spPr>
          <a:xfrm>
            <a:off x="1441450" y="1041400"/>
            <a:ext cx="5873750" cy="177800"/>
          </a:xfrm>
          <a:custGeom>
            <a:avLst/>
            <a:gdLst>
              <a:gd name="connsiteX0" fmla="*/ 0 w 5816600"/>
              <a:gd name="connsiteY0" fmla="*/ 0 h 177800"/>
              <a:gd name="connsiteX1" fmla="*/ 5816600 w 5816600"/>
              <a:gd name="connsiteY1" fmla="*/ 0 h 177800"/>
              <a:gd name="connsiteX2" fmla="*/ 5816600 w 5816600"/>
              <a:gd name="connsiteY2" fmla="*/ 177800 h 177800"/>
              <a:gd name="connsiteX3" fmla="*/ 177800 w 5816600"/>
              <a:gd name="connsiteY3" fmla="*/ 177800 h 177800"/>
              <a:gd name="connsiteX4" fmla="*/ 0 w 5816600"/>
              <a:gd name="connsiteY4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177800">
                <a:moveTo>
                  <a:pt x="0" y="0"/>
                </a:moveTo>
                <a:lnTo>
                  <a:pt x="5816600" y="0"/>
                </a:lnTo>
                <a:lnTo>
                  <a:pt x="5816600" y="177800"/>
                </a:lnTo>
                <a:lnTo>
                  <a:pt x="177800" y="177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11" y="380999"/>
            <a:ext cx="761559" cy="838201"/>
          </a:xfrm>
          <a:prstGeom prst="rect">
            <a:avLst/>
          </a:prstGeom>
        </p:spPr>
      </p:pic>
      <p:sp>
        <p:nvSpPr>
          <p:cNvPr id="13" name="Shape 37"/>
          <p:cNvSpPr txBox="1">
            <a:spLocks noGrp="1"/>
          </p:cNvSpPr>
          <p:nvPr>
            <p:ph type="body" idx="1" hasCustomPrompt="1"/>
          </p:nvPr>
        </p:nvSpPr>
        <p:spPr>
          <a:xfrm>
            <a:off x="1447805" y="486228"/>
            <a:ext cx="5867400" cy="381000"/>
          </a:xfrm>
          <a:prstGeom prst="rect">
            <a:avLst/>
          </a:prstGeom>
          <a:noFill/>
          <a:ln>
            <a:noFill/>
          </a:ln>
        </p:spPr>
        <p:txBody>
          <a:bodyPr lIns="274320" tIns="0" rIns="0" bIns="0" anchor="ctr" anchorCtr="0"/>
          <a:lstStyle>
            <a:lvl1pPr marL="0" indent="0" rtl="0">
              <a:buFont typeface="Calibri"/>
              <a:buNone/>
              <a:defRPr sz="1800" b="1" cap="none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rtl="0">
              <a:buFont typeface="Calibri"/>
              <a:buNone/>
              <a:defRPr sz="2000" b="1"/>
            </a:lvl2pPr>
            <a:lvl3pPr marL="914400" indent="0" rtl="0">
              <a:buFont typeface="Calibri"/>
              <a:buNone/>
              <a:defRPr sz="1800" b="1"/>
            </a:lvl3pPr>
            <a:lvl4pPr marL="1371600" indent="0" rtl="0">
              <a:buFont typeface="Calibri"/>
              <a:buNone/>
              <a:defRPr sz="1600" b="1"/>
            </a:lvl4pPr>
            <a:lvl5pPr marL="1828800" indent="0" rtl="0">
              <a:buFont typeface="Calibri"/>
              <a:buNone/>
              <a:defRPr sz="1600" b="1"/>
            </a:lvl5pPr>
            <a:lvl6pPr marL="2286000" indent="0" rtl="0">
              <a:buFont typeface="Calibri"/>
              <a:buNone/>
              <a:defRPr sz="1600" b="1"/>
            </a:lvl6pPr>
            <a:lvl7pPr marL="2743200" indent="0" rtl="0">
              <a:buFont typeface="Calibri"/>
              <a:buNone/>
              <a:defRPr sz="1600" b="1"/>
            </a:lvl7pPr>
            <a:lvl8pPr marL="3200400" indent="0" rtl="0">
              <a:buFont typeface="Calibri"/>
              <a:buNone/>
              <a:defRPr sz="1600" b="1"/>
            </a:lvl8pPr>
            <a:lvl9pPr marL="3657600" indent="0" rtl="0">
              <a:buFont typeface="Calibri"/>
              <a:buNone/>
              <a:defRPr sz="1600" b="1"/>
            </a:lvl9pPr>
          </a:lstStyle>
          <a:p>
            <a:r>
              <a:rPr lang="en-US" dirty="0" smtClean="0"/>
              <a:t>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667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80"/>
          <p:cNvSpPr txBox="1"/>
          <p:nvPr userDrawn="1"/>
        </p:nvSpPr>
        <p:spPr>
          <a:xfrm>
            <a:off x="1447800" y="486228"/>
            <a:ext cx="5867400" cy="381000"/>
          </a:xfrm>
          <a:prstGeom prst="rect">
            <a:avLst/>
          </a:prstGeom>
          <a:noFill/>
        </p:spPr>
        <p:txBody>
          <a:bodyPr lIns="274320" tIns="0" rIns="0" bIns="0" anchor="ctr" anchorCtr="0">
            <a:noAutofit/>
          </a:bodyPr>
          <a:lstStyle/>
          <a:p>
            <a:pPr lvl="0" rtl="0">
              <a:buNone/>
            </a:pPr>
            <a:r>
              <a:rPr lang="en-US" sz="1800" b="1" dirty="0" smtClean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Table of Contents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457200" y="2362200"/>
            <a:ext cx="6400800" cy="6172200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100"/>
              </a:spcBef>
              <a:buSzPct val="25000"/>
              <a:buFont typeface="Calibri" panose="020F0502020204030204" pitchFamily="34" charset="0"/>
              <a:buChar char=" "/>
              <a:defRPr sz="1100" b="1">
                <a:solidFill>
                  <a:schemeClr val="tx1"/>
                </a:solidFill>
              </a:defRPr>
            </a:lvl1pPr>
            <a:lvl2pPr marL="274320" indent="-182880">
              <a:spcBef>
                <a:spcPts val="1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2pPr>
            <a:lvl3pPr marL="548640" indent="-182880">
              <a:spcBef>
                <a:spcPts val="100"/>
              </a:spcBef>
              <a:defRPr sz="1100">
                <a:solidFill>
                  <a:schemeClr val="tx1"/>
                </a:solidFill>
              </a:defRPr>
            </a:lvl3pPr>
            <a:lvl4pPr marL="822960" indent="-182880">
              <a:spcBef>
                <a:spcPts val="1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1097280" indent="-182880">
              <a:spcBef>
                <a:spcPts val="1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Title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hape 83"/>
          <p:cNvSpPr/>
          <p:nvPr userDrawn="1"/>
        </p:nvSpPr>
        <p:spPr>
          <a:xfrm rot="10800000">
            <a:off x="5" y="0"/>
            <a:ext cx="73152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Shape 36"/>
          <p:cNvSpPr txBox="1">
            <a:spLocks noGrp="1"/>
          </p:cNvSpPr>
          <p:nvPr>
            <p:ph type="title" hasCustomPrompt="1"/>
          </p:nvPr>
        </p:nvSpPr>
        <p:spPr>
          <a:xfrm>
            <a:off x="457200" y="1752600"/>
            <a:ext cx="6400800" cy="457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 algn="l" rtl="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r>
              <a:rPr lang="en-US" dirty="0" smtClean="0"/>
              <a:t>Page Title</a:t>
            </a:r>
            <a:endParaRPr dirty="0"/>
          </a:p>
        </p:txBody>
      </p:sp>
      <p:sp>
        <p:nvSpPr>
          <p:cNvPr id="19" name="Shape 80"/>
          <p:cNvSpPr txBox="1"/>
          <p:nvPr userDrawn="1"/>
        </p:nvSpPr>
        <p:spPr>
          <a:xfrm>
            <a:off x="457200" y="8763000"/>
            <a:ext cx="6400800" cy="381000"/>
          </a:xfrm>
          <a:prstGeom prst="rect">
            <a:avLst/>
          </a:prstGeom>
          <a:noFill/>
        </p:spPr>
        <p:txBody>
          <a:bodyPr lIns="0" tIns="0" rIns="0" bIns="0" anchor="ctr" anchorCtr="0">
            <a:noAutofit/>
          </a:bodyPr>
          <a:lstStyle/>
          <a:p>
            <a:pPr lvl="0" rtl="0">
              <a:buNone/>
            </a:pPr>
            <a:r>
              <a:rPr lang="en-US" sz="100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East 4</a:t>
            </a:r>
            <a:r>
              <a:rPr lang="en-US" sz="1000" baseline="3000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r>
              <a:rPr lang="en-US" sz="1000" baseline="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 Street Rough Draft</a:t>
            </a:r>
            <a:endParaRPr lang="en-US" sz="1000" dirty="0" smtClean="0">
              <a:solidFill>
                <a:schemeClr val="accen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Freeform 1"/>
          <p:cNvSpPr/>
          <p:nvPr userDrawn="1"/>
        </p:nvSpPr>
        <p:spPr>
          <a:xfrm>
            <a:off x="1441450" y="1041400"/>
            <a:ext cx="5873750" cy="177800"/>
          </a:xfrm>
          <a:custGeom>
            <a:avLst/>
            <a:gdLst>
              <a:gd name="connsiteX0" fmla="*/ 0 w 5816600"/>
              <a:gd name="connsiteY0" fmla="*/ 0 h 177800"/>
              <a:gd name="connsiteX1" fmla="*/ 5816600 w 5816600"/>
              <a:gd name="connsiteY1" fmla="*/ 0 h 177800"/>
              <a:gd name="connsiteX2" fmla="*/ 5816600 w 5816600"/>
              <a:gd name="connsiteY2" fmla="*/ 177800 h 177800"/>
              <a:gd name="connsiteX3" fmla="*/ 177800 w 5816600"/>
              <a:gd name="connsiteY3" fmla="*/ 177800 h 177800"/>
              <a:gd name="connsiteX4" fmla="*/ 0 w 5816600"/>
              <a:gd name="connsiteY4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177800">
                <a:moveTo>
                  <a:pt x="0" y="0"/>
                </a:moveTo>
                <a:lnTo>
                  <a:pt x="5816600" y="0"/>
                </a:lnTo>
                <a:lnTo>
                  <a:pt x="5816600" y="177800"/>
                </a:lnTo>
                <a:lnTo>
                  <a:pt x="177800" y="177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11" y="380999"/>
            <a:ext cx="761559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39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36"/>
          <p:cNvSpPr txBox="1">
            <a:spLocks noGrp="1"/>
          </p:cNvSpPr>
          <p:nvPr>
            <p:ph type="title" hasCustomPrompt="1"/>
          </p:nvPr>
        </p:nvSpPr>
        <p:spPr>
          <a:xfrm>
            <a:off x="457200" y="1752600"/>
            <a:ext cx="6400800" cy="457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 algn="l" rtl="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r>
              <a:rPr lang="en-US" dirty="0" smtClean="0"/>
              <a:t>Page Title</a:t>
            </a:r>
            <a:endParaRPr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931920" y="2514600"/>
            <a:ext cx="2926080" cy="1828800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515778"/>
            <a:ext cx="3200400" cy="1828797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21" name="Shape 83"/>
          <p:cNvSpPr/>
          <p:nvPr userDrawn="1"/>
        </p:nvSpPr>
        <p:spPr>
          <a:xfrm rot="10800000">
            <a:off x="457200" y="2377440"/>
            <a:ext cx="6400800" cy="8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91440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931920" y="4648200"/>
            <a:ext cx="2926080" cy="1828800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647266"/>
            <a:ext cx="3200400" cy="1828797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27" name="Shape 83"/>
          <p:cNvSpPr/>
          <p:nvPr userDrawn="1"/>
        </p:nvSpPr>
        <p:spPr>
          <a:xfrm rot="10800000">
            <a:off x="457200" y="4508928"/>
            <a:ext cx="6400800" cy="8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3931920" y="6781800"/>
            <a:ext cx="2926080" cy="1828800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6778753"/>
            <a:ext cx="3200400" cy="1828797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32" name="Shape 83"/>
          <p:cNvSpPr/>
          <p:nvPr userDrawn="1"/>
        </p:nvSpPr>
        <p:spPr>
          <a:xfrm rot="10800000">
            <a:off x="457200" y="6640416"/>
            <a:ext cx="6400800" cy="8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" name="Shape 80"/>
          <p:cNvSpPr txBox="1"/>
          <p:nvPr userDrawn="1"/>
        </p:nvSpPr>
        <p:spPr>
          <a:xfrm>
            <a:off x="457200" y="8763000"/>
            <a:ext cx="6400800" cy="381000"/>
          </a:xfrm>
          <a:prstGeom prst="rect">
            <a:avLst/>
          </a:prstGeom>
          <a:noFill/>
        </p:spPr>
        <p:txBody>
          <a:bodyPr lIns="0" tIns="0" rIns="0" bIns="0" anchor="ctr" anchorCtr="0">
            <a:noAutofit/>
          </a:bodyPr>
          <a:lstStyle/>
          <a:p>
            <a:pPr lvl="0" rtl="0">
              <a:buNone/>
            </a:pPr>
            <a:r>
              <a:rPr lang="en-US" sz="100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East 4</a:t>
            </a:r>
            <a:r>
              <a:rPr lang="en-US" sz="1000" baseline="3000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r>
              <a:rPr lang="en-US" sz="1000" baseline="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 Street Rough Draft</a:t>
            </a:r>
            <a:endParaRPr lang="en-US" sz="1000" dirty="0" smtClean="0">
              <a:solidFill>
                <a:schemeClr val="accen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Shape 83"/>
          <p:cNvSpPr/>
          <p:nvPr userDrawn="1"/>
        </p:nvSpPr>
        <p:spPr>
          <a:xfrm rot="10800000">
            <a:off x="5" y="0"/>
            <a:ext cx="73152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Freeform 19"/>
          <p:cNvSpPr/>
          <p:nvPr userDrawn="1"/>
        </p:nvSpPr>
        <p:spPr>
          <a:xfrm>
            <a:off x="1441450" y="1041400"/>
            <a:ext cx="5873750" cy="177800"/>
          </a:xfrm>
          <a:custGeom>
            <a:avLst/>
            <a:gdLst>
              <a:gd name="connsiteX0" fmla="*/ 0 w 5816600"/>
              <a:gd name="connsiteY0" fmla="*/ 0 h 177800"/>
              <a:gd name="connsiteX1" fmla="*/ 5816600 w 5816600"/>
              <a:gd name="connsiteY1" fmla="*/ 0 h 177800"/>
              <a:gd name="connsiteX2" fmla="*/ 5816600 w 5816600"/>
              <a:gd name="connsiteY2" fmla="*/ 177800 h 177800"/>
              <a:gd name="connsiteX3" fmla="*/ 177800 w 5816600"/>
              <a:gd name="connsiteY3" fmla="*/ 177800 h 177800"/>
              <a:gd name="connsiteX4" fmla="*/ 0 w 5816600"/>
              <a:gd name="connsiteY4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177800">
                <a:moveTo>
                  <a:pt x="0" y="0"/>
                </a:moveTo>
                <a:lnTo>
                  <a:pt x="5816600" y="0"/>
                </a:lnTo>
                <a:lnTo>
                  <a:pt x="5816600" y="177800"/>
                </a:lnTo>
                <a:lnTo>
                  <a:pt x="177800" y="177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11" y="380999"/>
            <a:ext cx="761559" cy="838201"/>
          </a:xfrm>
          <a:prstGeom prst="rect">
            <a:avLst/>
          </a:prstGeom>
        </p:spPr>
      </p:pic>
      <p:sp>
        <p:nvSpPr>
          <p:cNvPr id="24" name="Shape 37"/>
          <p:cNvSpPr txBox="1">
            <a:spLocks noGrp="1"/>
          </p:cNvSpPr>
          <p:nvPr>
            <p:ph type="body" idx="1" hasCustomPrompt="1"/>
          </p:nvPr>
        </p:nvSpPr>
        <p:spPr>
          <a:xfrm>
            <a:off x="1447805" y="486228"/>
            <a:ext cx="5867400" cy="381000"/>
          </a:xfrm>
          <a:prstGeom prst="rect">
            <a:avLst/>
          </a:prstGeom>
          <a:noFill/>
          <a:ln>
            <a:noFill/>
          </a:ln>
        </p:spPr>
        <p:txBody>
          <a:bodyPr lIns="274320" tIns="0" rIns="0" bIns="0" anchor="ctr" anchorCtr="0"/>
          <a:lstStyle>
            <a:lvl1pPr marL="0" indent="0" rtl="0">
              <a:buFont typeface="Calibri"/>
              <a:buNone/>
              <a:defRPr sz="1800" b="1" cap="none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rtl="0">
              <a:buFont typeface="Calibri"/>
              <a:buNone/>
              <a:defRPr sz="2000" b="1"/>
            </a:lvl2pPr>
            <a:lvl3pPr marL="914400" indent="0" rtl="0">
              <a:buFont typeface="Calibri"/>
              <a:buNone/>
              <a:defRPr sz="1800" b="1"/>
            </a:lvl3pPr>
            <a:lvl4pPr marL="1371600" indent="0" rtl="0">
              <a:buFont typeface="Calibri"/>
              <a:buNone/>
              <a:defRPr sz="1600" b="1"/>
            </a:lvl4pPr>
            <a:lvl5pPr marL="1828800" indent="0" rtl="0">
              <a:buFont typeface="Calibri"/>
              <a:buNone/>
              <a:defRPr sz="1600" b="1"/>
            </a:lvl5pPr>
            <a:lvl6pPr marL="2286000" indent="0" rtl="0">
              <a:buFont typeface="Calibri"/>
              <a:buNone/>
              <a:defRPr sz="1600" b="1"/>
            </a:lvl6pPr>
            <a:lvl7pPr marL="2743200" indent="0" rtl="0">
              <a:buFont typeface="Calibri"/>
              <a:buNone/>
              <a:defRPr sz="1600" b="1"/>
            </a:lvl7pPr>
            <a:lvl8pPr marL="3200400" indent="0" rtl="0">
              <a:buFont typeface="Calibri"/>
              <a:buNone/>
              <a:defRPr sz="1600" b="1"/>
            </a:lvl8pPr>
            <a:lvl9pPr marL="3657600" indent="0" rtl="0">
              <a:buFont typeface="Calibri"/>
              <a:buNone/>
              <a:defRPr sz="1600" b="1"/>
            </a:lvl9pPr>
          </a:lstStyle>
          <a:p>
            <a:r>
              <a:rPr lang="en-US" dirty="0" smtClean="0"/>
              <a:t>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796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36"/>
          <p:cNvSpPr txBox="1">
            <a:spLocks noGrp="1"/>
          </p:cNvSpPr>
          <p:nvPr>
            <p:ph type="title" hasCustomPrompt="1"/>
          </p:nvPr>
        </p:nvSpPr>
        <p:spPr>
          <a:xfrm>
            <a:off x="457200" y="1752600"/>
            <a:ext cx="6400800" cy="457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 algn="l" rtl="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r>
              <a:rPr lang="en-US" dirty="0" smtClean="0"/>
              <a:t>Page Title</a:t>
            </a:r>
            <a:endParaRPr dirty="0"/>
          </a:p>
        </p:txBody>
      </p:sp>
      <p:sp>
        <p:nvSpPr>
          <p:cNvPr id="20" name="Shape 83"/>
          <p:cNvSpPr/>
          <p:nvPr userDrawn="1"/>
        </p:nvSpPr>
        <p:spPr>
          <a:xfrm rot="10800000">
            <a:off x="457200" y="2377440"/>
            <a:ext cx="6400800" cy="8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91440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931920" y="5757392"/>
            <a:ext cx="2926080" cy="287473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5735913"/>
            <a:ext cx="3200400" cy="2873751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26" name="Shape 83"/>
          <p:cNvSpPr/>
          <p:nvPr userDrawn="1"/>
        </p:nvSpPr>
        <p:spPr>
          <a:xfrm rot="10800000">
            <a:off x="457200" y="5562600"/>
            <a:ext cx="6400800" cy="8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" name="Shape 80"/>
          <p:cNvSpPr txBox="1"/>
          <p:nvPr userDrawn="1"/>
        </p:nvSpPr>
        <p:spPr>
          <a:xfrm>
            <a:off x="457200" y="8763000"/>
            <a:ext cx="6400800" cy="381000"/>
          </a:xfrm>
          <a:prstGeom prst="rect">
            <a:avLst/>
          </a:prstGeom>
          <a:noFill/>
        </p:spPr>
        <p:txBody>
          <a:bodyPr lIns="0" tIns="0" rIns="0" bIns="0" anchor="ctr" anchorCtr="0">
            <a:noAutofit/>
          </a:bodyPr>
          <a:lstStyle/>
          <a:p>
            <a:pPr lvl="0" rtl="0">
              <a:buNone/>
            </a:pPr>
            <a:r>
              <a:rPr lang="en-US" sz="100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East 4</a:t>
            </a:r>
            <a:r>
              <a:rPr lang="en-US" sz="1000" baseline="3000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r>
              <a:rPr lang="en-US" sz="1000" baseline="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 Street Rough Draft</a:t>
            </a:r>
            <a:endParaRPr lang="en-US" sz="1000" dirty="0" smtClean="0">
              <a:solidFill>
                <a:schemeClr val="accen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931920" y="2534290"/>
            <a:ext cx="2926080" cy="287473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3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535468"/>
            <a:ext cx="3200400" cy="2874732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16" name="Shape 83"/>
          <p:cNvSpPr/>
          <p:nvPr userDrawn="1"/>
        </p:nvSpPr>
        <p:spPr>
          <a:xfrm rot="10800000">
            <a:off x="5" y="0"/>
            <a:ext cx="73152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Freeform 16"/>
          <p:cNvSpPr/>
          <p:nvPr userDrawn="1"/>
        </p:nvSpPr>
        <p:spPr>
          <a:xfrm>
            <a:off x="1441450" y="1041400"/>
            <a:ext cx="5873750" cy="177800"/>
          </a:xfrm>
          <a:custGeom>
            <a:avLst/>
            <a:gdLst>
              <a:gd name="connsiteX0" fmla="*/ 0 w 5816600"/>
              <a:gd name="connsiteY0" fmla="*/ 0 h 177800"/>
              <a:gd name="connsiteX1" fmla="*/ 5816600 w 5816600"/>
              <a:gd name="connsiteY1" fmla="*/ 0 h 177800"/>
              <a:gd name="connsiteX2" fmla="*/ 5816600 w 5816600"/>
              <a:gd name="connsiteY2" fmla="*/ 177800 h 177800"/>
              <a:gd name="connsiteX3" fmla="*/ 177800 w 5816600"/>
              <a:gd name="connsiteY3" fmla="*/ 177800 h 177800"/>
              <a:gd name="connsiteX4" fmla="*/ 0 w 5816600"/>
              <a:gd name="connsiteY4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177800">
                <a:moveTo>
                  <a:pt x="0" y="0"/>
                </a:moveTo>
                <a:lnTo>
                  <a:pt x="5816600" y="0"/>
                </a:lnTo>
                <a:lnTo>
                  <a:pt x="5816600" y="177800"/>
                </a:lnTo>
                <a:lnTo>
                  <a:pt x="177800" y="177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11" y="380999"/>
            <a:ext cx="761559" cy="838201"/>
          </a:xfrm>
          <a:prstGeom prst="rect">
            <a:avLst/>
          </a:prstGeom>
        </p:spPr>
      </p:pic>
      <p:sp>
        <p:nvSpPr>
          <p:cNvPr id="19" name="Shape 37"/>
          <p:cNvSpPr txBox="1">
            <a:spLocks noGrp="1"/>
          </p:cNvSpPr>
          <p:nvPr>
            <p:ph type="body" idx="1" hasCustomPrompt="1"/>
          </p:nvPr>
        </p:nvSpPr>
        <p:spPr>
          <a:xfrm>
            <a:off x="1447805" y="486228"/>
            <a:ext cx="5867400" cy="381000"/>
          </a:xfrm>
          <a:prstGeom prst="rect">
            <a:avLst/>
          </a:prstGeom>
          <a:noFill/>
          <a:ln>
            <a:noFill/>
          </a:ln>
        </p:spPr>
        <p:txBody>
          <a:bodyPr lIns="274320" tIns="0" rIns="0" bIns="0" anchor="ctr" anchorCtr="0"/>
          <a:lstStyle>
            <a:lvl1pPr marL="0" indent="0" rtl="0">
              <a:buFont typeface="Calibri"/>
              <a:buNone/>
              <a:defRPr sz="1800" b="1" cap="none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rtl="0">
              <a:buFont typeface="Calibri"/>
              <a:buNone/>
              <a:defRPr sz="2000" b="1"/>
            </a:lvl2pPr>
            <a:lvl3pPr marL="914400" indent="0" rtl="0">
              <a:buFont typeface="Calibri"/>
              <a:buNone/>
              <a:defRPr sz="1800" b="1"/>
            </a:lvl3pPr>
            <a:lvl4pPr marL="1371600" indent="0" rtl="0">
              <a:buFont typeface="Calibri"/>
              <a:buNone/>
              <a:defRPr sz="1600" b="1"/>
            </a:lvl4pPr>
            <a:lvl5pPr marL="1828800" indent="0" rtl="0">
              <a:buFont typeface="Calibri"/>
              <a:buNone/>
              <a:defRPr sz="1600" b="1"/>
            </a:lvl5pPr>
            <a:lvl6pPr marL="2286000" indent="0" rtl="0">
              <a:buFont typeface="Calibri"/>
              <a:buNone/>
              <a:defRPr sz="1600" b="1"/>
            </a:lvl6pPr>
            <a:lvl7pPr marL="2743200" indent="0" rtl="0">
              <a:buFont typeface="Calibri"/>
              <a:buNone/>
              <a:defRPr sz="1600" b="1"/>
            </a:lvl7pPr>
            <a:lvl8pPr marL="3200400" indent="0" rtl="0">
              <a:buFont typeface="Calibri"/>
              <a:buNone/>
              <a:defRPr sz="1600" b="1"/>
            </a:lvl8pPr>
            <a:lvl9pPr marL="3657600" indent="0" rtl="0">
              <a:buFont typeface="Calibri"/>
              <a:buNone/>
              <a:defRPr sz="1600" b="1"/>
            </a:lvl9pPr>
          </a:lstStyle>
          <a:p>
            <a:r>
              <a:rPr lang="en-US" dirty="0" smtClean="0"/>
              <a:t>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421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o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339920" y="2550067"/>
            <a:ext cx="1235253" cy="104979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2551187"/>
            <a:ext cx="1832196" cy="1052470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45" name="Shape 83"/>
          <p:cNvSpPr/>
          <p:nvPr userDrawn="1"/>
        </p:nvSpPr>
        <p:spPr>
          <a:xfrm rot="10800000">
            <a:off x="457200" y="2377440"/>
            <a:ext cx="6400800" cy="8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91440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" name="Shape 80"/>
          <p:cNvSpPr txBox="1"/>
          <p:nvPr userDrawn="1"/>
        </p:nvSpPr>
        <p:spPr>
          <a:xfrm>
            <a:off x="457200" y="8763000"/>
            <a:ext cx="6400800" cy="381000"/>
          </a:xfrm>
          <a:prstGeom prst="rect">
            <a:avLst/>
          </a:prstGeom>
          <a:noFill/>
        </p:spPr>
        <p:txBody>
          <a:bodyPr lIns="0" tIns="0" rIns="0" bIns="0" anchor="ctr" anchorCtr="0">
            <a:noAutofit/>
          </a:bodyPr>
          <a:lstStyle/>
          <a:p>
            <a:pPr lvl="0" rtl="0">
              <a:buNone/>
            </a:pPr>
            <a:r>
              <a:rPr lang="en-US" sz="100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East 4</a:t>
            </a:r>
            <a:r>
              <a:rPr lang="en-US" sz="1000" baseline="3000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r>
              <a:rPr lang="en-US" sz="1000" baseline="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 Street Rough Draft</a:t>
            </a:r>
            <a:endParaRPr lang="en-US" sz="1000" dirty="0" smtClean="0">
              <a:solidFill>
                <a:schemeClr val="accen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3" name="Shape 83"/>
          <p:cNvSpPr/>
          <p:nvPr userDrawn="1"/>
        </p:nvSpPr>
        <p:spPr>
          <a:xfrm rot="10800000">
            <a:off x="457200" y="3669904"/>
            <a:ext cx="6400800" cy="8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91440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4" name="Shape 83"/>
          <p:cNvSpPr/>
          <p:nvPr userDrawn="1"/>
        </p:nvSpPr>
        <p:spPr>
          <a:xfrm rot="10800000">
            <a:off x="457200" y="4962368"/>
            <a:ext cx="6400800" cy="8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91440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5" name="Shape 83"/>
          <p:cNvSpPr/>
          <p:nvPr userDrawn="1"/>
        </p:nvSpPr>
        <p:spPr>
          <a:xfrm rot="10800000">
            <a:off x="457200" y="6254832"/>
            <a:ext cx="6400800" cy="8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91440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Shape 83"/>
          <p:cNvSpPr/>
          <p:nvPr userDrawn="1"/>
        </p:nvSpPr>
        <p:spPr>
          <a:xfrm rot="10800000">
            <a:off x="457200" y="7547295"/>
            <a:ext cx="6400800" cy="8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91440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Shape 36"/>
          <p:cNvSpPr txBox="1">
            <a:spLocks noGrp="1"/>
          </p:cNvSpPr>
          <p:nvPr>
            <p:ph type="title" hasCustomPrompt="1"/>
          </p:nvPr>
        </p:nvSpPr>
        <p:spPr>
          <a:xfrm>
            <a:off x="457200" y="1752600"/>
            <a:ext cx="6400800" cy="457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 algn="l" rtl="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r>
              <a:rPr lang="en-US" dirty="0" smtClean="0"/>
              <a:t>Page Title</a:t>
            </a:r>
            <a:endParaRPr dirty="0"/>
          </a:p>
        </p:txBody>
      </p:sp>
      <p:sp>
        <p:nvSpPr>
          <p:cNvPr id="60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622747" y="2540874"/>
            <a:ext cx="1235253" cy="104979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61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3740026" y="2541994"/>
            <a:ext cx="1832196" cy="1052470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339920" y="3847259"/>
            <a:ext cx="1235253" cy="104979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63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457199" y="3848379"/>
            <a:ext cx="1832196" cy="1052470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6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622747" y="3838066"/>
            <a:ext cx="1235253" cy="104979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65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3740026" y="3839186"/>
            <a:ext cx="1832196" cy="1052470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2339920" y="5141178"/>
            <a:ext cx="1235253" cy="104979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67" name="Text Placehold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457199" y="5142298"/>
            <a:ext cx="1832196" cy="1052470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68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5622747" y="5131985"/>
            <a:ext cx="1235253" cy="104979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69" name="Text Placeholder 21"/>
          <p:cNvSpPr>
            <a:spLocks noGrp="1"/>
          </p:cNvSpPr>
          <p:nvPr>
            <p:ph type="body" sz="quarter" idx="23" hasCustomPrompt="1"/>
          </p:nvPr>
        </p:nvSpPr>
        <p:spPr>
          <a:xfrm>
            <a:off x="3740026" y="5133105"/>
            <a:ext cx="1832196" cy="1052470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70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339920" y="6428465"/>
            <a:ext cx="1235253" cy="104979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71" name="Text Placeholder 21"/>
          <p:cNvSpPr>
            <a:spLocks noGrp="1"/>
          </p:cNvSpPr>
          <p:nvPr>
            <p:ph type="body" sz="quarter" idx="25" hasCustomPrompt="1"/>
          </p:nvPr>
        </p:nvSpPr>
        <p:spPr>
          <a:xfrm>
            <a:off x="457199" y="6429585"/>
            <a:ext cx="1832196" cy="1052470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72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5622747" y="6419272"/>
            <a:ext cx="1235253" cy="104979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73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3740026" y="6420392"/>
            <a:ext cx="1832196" cy="1052470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74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2339920" y="7715599"/>
            <a:ext cx="1235253" cy="104979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75" name="Text Placeholder 21"/>
          <p:cNvSpPr>
            <a:spLocks noGrp="1"/>
          </p:cNvSpPr>
          <p:nvPr>
            <p:ph type="body" sz="quarter" idx="29" hasCustomPrompt="1"/>
          </p:nvPr>
        </p:nvSpPr>
        <p:spPr>
          <a:xfrm>
            <a:off x="457199" y="7716719"/>
            <a:ext cx="1832196" cy="1052470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76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5622747" y="7706406"/>
            <a:ext cx="1235253" cy="104979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77" name="Text Placeholder 21"/>
          <p:cNvSpPr>
            <a:spLocks noGrp="1"/>
          </p:cNvSpPr>
          <p:nvPr>
            <p:ph type="body" sz="quarter" idx="31" hasCustomPrompt="1"/>
          </p:nvPr>
        </p:nvSpPr>
        <p:spPr>
          <a:xfrm>
            <a:off x="3740026" y="7707526"/>
            <a:ext cx="1832196" cy="1052470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1000" baseline="0">
                <a:solidFill>
                  <a:schemeClr val="tx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78" name="Shape 83"/>
          <p:cNvSpPr/>
          <p:nvPr userDrawn="1"/>
        </p:nvSpPr>
        <p:spPr>
          <a:xfrm rot="10800000">
            <a:off x="5" y="0"/>
            <a:ext cx="73152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9" name="Freeform 78"/>
          <p:cNvSpPr/>
          <p:nvPr userDrawn="1"/>
        </p:nvSpPr>
        <p:spPr>
          <a:xfrm>
            <a:off x="1441450" y="1041400"/>
            <a:ext cx="5873750" cy="177800"/>
          </a:xfrm>
          <a:custGeom>
            <a:avLst/>
            <a:gdLst>
              <a:gd name="connsiteX0" fmla="*/ 0 w 5816600"/>
              <a:gd name="connsiteY0" fmla="*/ 0 h 177800"/>
              <a:gd name="connsiteX1" fmla="*/ 5816600 w 5816600"/>
              <a:gd name="connsiteY1" fmla="*/ 0 h 177800"/>
              <a:gd name="connsiteX2" fmla="*/ 5816600 w 5816600"/>
              <a:gd name="connsiteY2" fmla="*/ 177800 h 177800"/>
              <a:gd name="connsiteX3" fmla="*/ 177800 w 5816600"/>
              <a:gd name="connsiteY3" fmla="*/ 177800 h 177800"/>
              <a:gd name="connsiteX4" fmla="*/ 0 w 5816600"/>
              <a:gd name="connsiteY4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177800">
                <a:moveTo>
                  <a:pt x="0" y="0"/>
                </a:moveTo>
                <a:lnTo>
                  <a:pt x="5816600" y="0"/>
                </a:lnTo>
                <a:lnTo>
                  <a:pt x="5816600" y="177800"/>
                </a:lnTo>
                <a:lnTo>
                  <a:pt x="177800" y="177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11" y="380999"/>
            <a:ext cx="761559" cy="838201"/>
          </a:xfrm>
          <a:prstGeom prst="rect">
            <a:avLst/>
          </a:prstGeom>
        </p:spPr>
      </p:pic>
      <p:sp>
        <p:nvSpPr>
          <p:cNvPr id="81" name="Shape 37"/>
          <p:cNvSpPr txBox="1">
            <a:spLocks noGrp="1"/>
          </p:cNvSpPr>
          <p:nvPr>
            <p:ph type="body" idx="1" hasCustomPrompt="1"/>
          </p:nvPr>
        </p:nvSpPr>
        <p:spPr>
          <a:xfrm>
            <a:off x="1447805" y="486228"/>
            <a:ext cx="5867400" cy="381000"/>
          </a:xfrm>
          <a:prstGeom prst="rect">
            <a:avLst/>
          </a:prstGeom>
          <a:noFill/>
          <a:ln>
            <a:noFill/>
          </a:ln>
        </p:spPr>
        <p:txBody>
          <a:bodyPr lIns="274320" tIns="0" rIns="0" bIns="0" anchor="ctr" anchorCtr="0"/>
          <a:lstStyle>
            <a:lvl1pPr marL="0" indent="0" rtl="0">
              <a:buFont typeface="Calibri"/>
              <a:buNone/>
              <a:defRPr sz="1800" b="1" cap="none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rtl="0">
              <a:buFont typeface="Calibri"/>
              <a:buNone/>
              <a:defRPr sz="2000" b="1"/>
            </a:lvl2pPr>
            <a:lvl3pPr marL="914400" indent="0" rtl="0">
              <a:buFont typeface="Calibri"/>
              <a:buNone/>
              <a:defRPr sz="1800" b="1"/>
            </a:lvl3pPr>
            <a:lvl4pPr marL="1371600" indent="0" rtl="0">
              <a:buFont typeface="Calibri"/>
              <a:buNone/>
              <a:defRPr sz="1600" b="1"/>
            </a:lvl4pPr>
            <a:lvl5pPr marL="1828800" indent="0" rtl="0">
              <a:buFont typeface="Calibri"/>
              <a:buNone/>
              <a:defRPr sz="1600" b="1"/>
            </a:lvl5pPr>
            <a:lvl6pPr marL="2286000" indent="0" rtl="0">
              <a:buFont typeface="Calibri"/>
              <a:buNone/>
              <a:defRPr sz="1600" b="1"/>
            </a:lvl6pPr>
            <a:lvl7pPr marL="2743200" indent="0" rtl="0">
              <a:buFont typeface="Calibri"/>
              <a:buNone/>
              <a:defRPr sz="1600" b="1"/>
            </a:lvl7pPr>
            <a:lvl8pPr marL="3200400" indent="0" rtl="0">
              <a:buFont typeface="Calibri"/>
              <a:buNone/>
              <a:defRPr sz="1600" b="1"/>
            </a:lvl8pPr>
            <a:lvl9pPr marL="3657600" indent="0" rtl="0">
              <a:buFont typeface="Calibri"/>
              <a:buNone/>
              <a:defRPr sz="1600" b="1"/>
            </a:lvl9pPr>
          </a:lstStyle>
          <a:p>
            <a:r>
              <a:rPr lang="en-US" dirty="0" smtClean="0"/>
              <a:t>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76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298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5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0" r:id="rId2"/>
    <p:sldLayoutId id="2147483655" r:id="rId3"/>
    <p:sldLayoutId id="2147483664" r:id="rId4"/>
    <p:sldLayoutId id="2147483668" r:id="rId5"/>
    <p:sldLayoutId id="2147483669" r:id="rId6"/>
    <p:sldLayoutId id="2147483657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oa-ncnn.org/northern-nevada" TargetMode="External"/><Relationship Id="rId3" Type="http://schemas.openxmlformats.org/officeDocument/2006/relationships/hyperlink" Target="http://www.positively4thstreet.org/" TargetMode="External"/><Relationship Id="rId7" Type="http://schemas.openxmlformats.org/officeDocument/2006/relationships/hyperlink" Target="http://portal.hud.gov/hudportal/HUD?src=/states/nevada/homeless/shelters" TargetMode="External"/><Relationship Id="rId2" Type="http://schemas.openxmlformats.org/officeDocument/2006/relationships/hyperlink" Target="http://renohistorical.org/tours/show/7#.VVEUIPlVhB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voa-ncnn.org/mens-shelter-reno" TargetMode="External"/><Relationship Id="rId11" Type="http://schemas.openxmlformats.org/officeDocument/2006/relationships/hyperlink" Target="https://4thprater.files.wordpress.com/2011/07/narrative4thprater.pdf" TargetMode="External"/><Relationship Id="rId5" Type="http://schemas.openxmlformats.org/officeDocument/2006/relationships/hyperlink" Target="http://www.reno.gov/home/showdocument?id=43526" TargetMode="External"/><Relationship Id="rId10" Type="http://schemas.openxmlformats.org/officeDocument/2006/relationships/hyperlink" Target="http://www.westofwells.com/" TargetMode="External"/><Relationship Id="rId4" Type="http://schemas.openxmlformats.org/officeDocument/2006/relationships/hyperlink" Target="http://www.rtcwashoe.com/streetshighways/documents/SummaryReportCorridor.pdf#page=2" TargetMode="External"/><Relationship Id="rId9" Type="http://schemas.openxmlformats.org/officeDocument/2006/relationships/hyperlink" Target="http://ccsnn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en-US" dirty="0"/>
              <a:t>Provide Safe and Livable </a:t>
            </a:r>
            <a:r>
              <a:rPr lang="en-US" dirty="0" smtClean="0"/>
              <a:t>Neighborhoods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57200" y="6934200"/>
            <a:ext cx="6400800" cy="304800"/>
          </a:xfrm>
        </p:spPr>
        <p:txBody>
          <a:bodyPr/>
          <a:lstStyle/>
          <a:p>
            <a:pPr lvl="0"/>
            <a:r>
              <a:rPr lang="en-US" dirty="0"/>
              <a:t>A living document exchanged between neighborhood leaders and </a:t>
            </a:r>
            <a:r>
              <a:rPr lang="en-US" dirty="0" smtClean="0"/>
              <a:t>stakeholders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74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447805" y="2514181"/>
            <a:ext cx="5410195" cy="2951016"/>
            <a:chOff x="3276600" y="2514181"/>
            <a:chExt cx="3581400" cy="195349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6600" y="2514181"/>
              <a:ext cx="3581400" cy="1953491"/>
            </a:xfrm>
            <a:prstGeom prst="rect">
              <a:avLst/>
            </a:prstGeom>
          </p:spPr>
        </p:pic>
        <p:sp>
          <p:nvSpPr>
            <p:cNvPr id="15" name="Circular Arrow 14"/>
            <p:cNvSpPr/>
            <p:nvPr/>
          </p:nvSpPr>
          <p:spPr>
            <a:xfrm rot="15993580">
              <a:off x="4930669" y="2980343"/>
              <a:ext cx="1248217" cy="1377343"/>
            </a:xfrm>
            <a:prstGeom prst="circularArrow">
              <a:avLst>
                <a:gd name="adj1" fmla="val 8634"/>
                <a:gd name="adj2" fmla="val 1309099"/>
                <a:gd name="adj3" fmla="val 20698739"/>
                <a:gd name="adj4" fmla="val 16143082"/>
                <a:gd name="adj5" fmla="val 1174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Circular Arrow 16"/>
            <p:cNvSpPr/>
            <p:nvPr/>
          </p:nvSpPr>
          <p:spPr>
            <a:xfrm rot="4983694">
              <a:off x="4569296" y="2731511"/>
              <a:ext cx="1248217" cy="1377343"/>
            </a:xfrm>
            <a:prstGeom prst="circularArrow">
              <a:avLst>
                <a:gd name="adj1" fmla="val 8634"/>
                <a:gd name="adj2" fmla="val 1309099"/>
                <a:gd name="adj3" fmla="val 20698739"/>
                <a:gd name="adj4" fmla="val 16143082"/>
                <a:gd name="adj5" fmla="val 1174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Facilitation and Security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1" dirty="0" smtClean="0"/>
              <a:t>Intelligence </a:t>
            </a:r>
            <a:r>
              <a:rPr lang="en-US" b="1" dirty="0"/>
              <a:t>Led </a:t>
            </a:r>
            <a:r>
              <a:rPr lang="en-US" b="1" dirty="0" smtClean="0"/>
              <a:t>Policing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Relationships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Community </a:t>
            </a:r>
            <a:r>
              <a:rPr lang="en-US" dirty="0" smtClean="0"/>
              <a:t>Policing Partnerships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Data and Evidence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Case Studies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Long Term Goals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Crime Prevention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Problem Solving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Public Relationships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Highest and </a:t>
            </a:r>
            <a:r>
              <a:rPr lang="en-US" dirty="0" smtClean="0"/>
              <a:t>best land 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Adequate services for our population</a:t>
            </a:r>
            <a:endParaRPr lang="en-US" dirty="0" smtClean="0"/>
          </a:p>
          <a:p>
            <a:endParaRPr lang="en-US" dirty="0"/>
          </a:p>
          <a:p>
            <a:r>
              <a:rPr lang="en-US" b="1" dirty="0"/>
              <a:t>Sustainable Communities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Add </a:t>
            </a:r>
            <a:r>
              <a:rPr lang="en-US" dirty="0"/>
              <a:t>to the value of our </a:t>
            </a:r>
            <a:r>
              <a:rPr lang="en-US" dirty="0" smtClean="0"/>
              <a:t>region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Government Community</a:t>
            </a:r>
            <a:endParaRPr lang="en-US" dirty="0"/>
          </a:p>
        </p:txBody>
      </p:sp>
      <p:pic>
        <p:nvPicPr>
          <p:cNvPr id="18" name="Picture Placeholder 20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12717" r="1271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1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/>
            <a:r>
              <a:rPr lang="en-US" b="1" dirty="0"/>
              <a:t>R</a:t>
            </a:r>
            <a:r>
              <a:rPr lang="en-US" b="1" dirty="0" smtClean="0"/>
              <a:t>egular Neighborhood Meetings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 smtClean="0"/>
              <a:t>Monthly to start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 smtClean="0"/>
              <a:t>Quarterly once communications are established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we go from here?</a:t>
            </a:r>
            <a:endParaRPr lang="en-US" dirty="0"/>
          </a:p>
        </p:txBody>
      </p:sp>
      <p:pic>
        <p:nvPicPr>
          <p:cNvPr id="24" name="Picture Placeholder 2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47" y="2485406"/>
            <a:ext cx="930453" cy="114266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740026" y="2541994"/>
            <a:ext cx="2051174" cy="1052470"/>
          </a:xfrm>
        </p:spPr>
        <p:txBody>
          <a:bodyPr/>
          <a:lstStyle/>
          <a:p>
            <a:r>
              <a:rPr lang="en-US" dirty="0" smtClean="0"/>
              <a:t>First Meeting </a:t>
            </a:r>
          </a:p>
          <a:p>
            <a:endParaRPr lang="en-US" dirty="0" smtClean="0"/>
          </a:p>
          <a:p>
            <a:r>
              <a:rPr lang="en-US" dirty="0" smtClean="0"/>
              <a:t>Logo Concept Draft</a:t>
            </a:r>
          </a:p>
          <a:p>
            <a:endParaRPr lang="en-US" dirty="0"/>
          </a:p>
          <a:p>
            <a:r>
              <a:rPr lang="en-US" b="1" dirty="0" smtClean="0"/>
              <a:t>May 28</a:t>
            </a:r>
            <a:r>
              <a:rPr lang="en-US" b="1" baseline="30000" dirty="0" smtClean="0"/>
              <a:t>th</a:t>
            </a:r>
            <a:r>
              <a:rPr lang="en-US" b="1" dirty="0" smtClean="0"/>
              <a:t> 5:30pm</a:t>
            </a:r>
          </a:p>
          <a:p>
            <a:pPr algn="l"/>
            <a:r>
              <a:rPr lang="en-US" b="1" dirty="0" smtClean="0"/>
              <a:t>Neighborhood Stakeholder Meeting</a:t>
            </a:r>
            <a:endParaRPr lang="en-US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r="1063"/>
          <a:stretch/>
        </p:blipFill>
        <p:spPr>
          <a:xfrm>
            <a:off x="1746373" y="3833855"/>
            <a:ext cx="1828800" cy="1049797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l"/>
            <a:r>
              <a:rPr lang="en-US" b="1" dirty="0" smtClean="0"/>
              <a:t>Identify Overflow Site</a:t>
            </a:r>
            <a:endParaRPr lang="en-US" b="1" dirty="0"/>
          </a:p>
        </p:txBody>
      </p:sp>
      <p:pic>
        <p:nvPicPr>
          <p:cNvPr id="25" name="Picture Placeholder 24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12982" r="4175" b="5096"/>
          <a:stretch/>
        </p:blipFill>
        <p:spPr>
          <a:xfrm>
            <a:off x="5029200" y="3823946"/>
            <a:ext cx="1828800" cy="1049797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b="1" dirty="0" smtClean="0"/>
              <a:t>Create Renderings</a:t>
            </a:r>
            <a:endParaRPr lang="en-US" b="1" dirty="0" smtClean="0"/>
          </a:p>
          <a:p>
            <a:r>
              <a:rPr lang="en-US" dirty="0" smtClean="0"/>
              <a:t>Overflow </a:t>
            </a:r>
            <a:r>
              <a:rPr lang="en-US" dirty="0" smtClean="0"/>
              <a:t>site</a:t>
            </a:r>
            <a:endParaRPr lang="en-US" dirty="0" smtClean="0"/>
          </a:p>
          <a:p>
            <a:r>
              <a:rPr lang="en-US" dirty="0" smtClean="0"/>
              <a:t>Mobile option</a:t>
            </a:r>
          </a:p>
          <a:p>
            <a:r>
              <a:rPr lang="en-US" dirty="0" smtClean="0"/>
              <a:t>Club </a:t>
            </a:r>
            <a:r>
              <a:rPr lang="en-US" dirty="0" smtClean="0"/>
              <a:t>house</a:t>
            </a:r>
          </a:p>
          <a:p>
            <a:r>
              <a:rPr lang="en-US" dirty="0" smtClean="0"/>
              <a:t>Kitchen support</a:t>
            </a:r>
          </a:p>
          <a:p>
            <a:r>
              <a:rPr lang="en-US" dirty="0" smtClean="0"/>
              <a:t>Map of services</a:t>
            </a:r>
          </a:p>
          <a:p>
            <a:r>
              <a:rPr lang="en-US" dirty="0" smtClean="0"/>
              <a:t>Map of housing</a:t>
            </a:r>
            <a:endParaRPr lang="en-US" dirty="0"/>
          </a:p>
        </p:txBody>
      </p:sp>
      <p:pic>
        <p:nvPicPr>
          <p:cNvPr id="26" name="Picture Placeholder 25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5"/>
          <a:srcRect l="2741" r="2741"/>
          <a:stretch/>
        </p:blipFill>
        <p:spPr>
          <a:xfrm>
            <a:off x="1746373" y="5131720"/>
            <a:ext cx="1828800" cy="104979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l"/>
            <a:r>
              <a:rPr lang="en-US" b="1" dirty="0" smtClean="0"/>
              <a:t>Include</a:t>
            </a:r>
          </a:p>
          <a:p>
            <a:pPr algn="l"/>
            <a:r>
              <a:rPr lang="en-US" b="1" dirty="0" smtClean="0"/>
              <a:t>All</a:t>
            </a:r>
          </a:p>
          <a:p>
            <a:pPr algn="l"/>
            <a:r>
              <a:rPr lang="en-US" b="1" dirty="0" smtClean="0"/>
              <a:t>Stakeholders</a:t>
            </a:r>
            <a:endParaRPr lang="en-US" b="1" dirty="0"/>
          </a:p>
        </p:txBody>
      </p:sp>
      <p:pic>
        <p:nvPicPr>
          <p:cNvPr id="28" name="Picture Placeholder 27"/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6"/>
          <a:srcRect l="7001" t="-539" r="9888" b="-926"/>
          <a:stretch/>
        </p:blipFill>
        <p:spPr>
          <a:xfrm>
            <a:off x="5029200" y="5126218"/>
            <a:ext cx="1828800" cy="1049797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b="1" dirty="0" smtClean="0"/>
              <a:t>Include</a:t>
            </a:r>
          </a:p>
          <a:p>
            <a:r>
              <a:rPr lang="en-US" b="1" dirty="0" smtClean="0"/>
              <a:t>RTC</a:t>
            </a:r>
          </a:p>
          <a:p>
            <a:r>
              <a:rPr lang="en-US" b="1" dirty="0" smtClean="0"/>
              <a:t>Efforts</a:t>
            </a:r>
            <a:endParaRPr lang="en-US" b="1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16" name="Text Placeholder 1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18" name="Text Placeholder 17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</a:t>
            </a: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8"/>
          </p:nvPr>
        </p:nvSpPr>
        <p:spPr/>
      </p:sp>
      <p:sp>
        <p:nvSpPr>
          <p:cNvPr id="20" name="Text Placeholder 19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</a:t>
            </a: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22" name="Text Placeholder 21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16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East 4th Street Walking </a:t>
            </a:r>
            <a:r>
              <a:rPr lang="en-US" dirty="0" smtClean="0"/>
              <a:t>Tour -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://renohistorical.org/tours/show/7#.</a:t>
            </a:r>
            <a:r>
              <a:rPr lang="en-US" dirty="0" smtClean="0">
                <a:hlinkClick r:id="rId2"/>
              </a:rPr>
              <a:t>VVEUIPlVhBc</a:t>
            </a:r>
            <a:endParaRPr lang="en-US" dirty="0" smtClean="0"/>
          </a:p>
          <a:p>
            <a:r>
              <a:rPr lang="en-US" dirty="0" smtClean="0"/>
              <a:t>Positively 4</a:t>
            </a:r>
            <a:r>
              <a:rPr lang="en-US" baseline="30000" dirty="0" smtClean="0"/>
              <a:t>th</a:t>
            </a:r>
            <a:r>
              <a:rPr lang="en-US" dirty="0"/>
              <a:t> Street - </a:t>
            </a:r>
            <a:r>
              <a:rPr lang="en-US" dirty="0">
                <a:hlinkClick r:id="rId3"/>
              </a:rPr>
              <a:t>http://www.positively4thstreet.org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/>
              <a:t>RTC bus  </a:t>
            </a:r>
            <a:r>
              <a:rPr lang="en-US" dirty="0" smtClean="0"/>
              <a:t>-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www.rtcwashoe.com/streetshighways/documents/SummaryReportCorridor.pdf#page=2</a:t>
            </a:r>
            <a:endParaRPr lang="en-US" dirty="0" smtClean="0"/>
          </a:p>
          <a:p>
            <a:r>
              <a:rPr lang="en-US" dirty="0" smtClean="0"/>
              <a:t>East 4</a:t>
            </a:r>
            <a:r>
              <a:rPr lang="en-US" baseline="30000" dirty="0" smtClean="0"/>
              <a:t>th</a:t>
            </a:r>
            <a:r>
              <a:rPr lang="en-US" dirty="0" smtClean="0"/>
              <a:t> Street </a:t>
            </a:r>
            <a:r>
              <a:rPr lang="en-US" dirty="0"/>
              <a:t>TOD Corridor Plan -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www.reno.gov/home/showdocument?id=43526</a:t>
            </a:r>
            <a:endParaRPr lang="en-US" dirty="0" smtClean="0"/>
          </a:p>
          <a:p>
            <a:r>
              <a:rPr lang="en-US" dirty="0"/>
              <a:t>Men’s Shelter, Reno - </a:t>
            </a: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www.voa-ncnn.org/mens-shelter-reno</a:t>
            </a:r>
            <a:endParaRPr lang="en-US" dirty="0" smtClean="0"/>
          </a:p>
          <a:p>
            <a:r>
              <a:rPr lang="en-US" dirty="0" err="1" smtClean="0"/>
              <a:t>Hud</a:t>
            </a:r>
            <a:r>
              <a:rPr lang="en-US" dirty="0" smtClean="0"/>
              <a:t> Listed </a:t>
            </a:r>
            <a:r>
              <a:rPr lang="en-US" dirty="0"/>
              <a:t>Shelters - </a:t>
            </a:r>
            <a:r>
              <a:rPr lang="en-US" dirty="0">
                <a:hlinkClick r:id="rId7"/>
              </a:rPr>
              <a:t>http://portal.hud.gov/hudportal/HUD?src=/</a:t>
            </a:r>
            <a:r>
              <a:rPr lang="en-US" dirty="0" smtClean="0">
                <a:hlinkClick r:id="rId7"/>
              </a:rPr>
              <a:t>states/nevada/homeless/shelters</a:t>
            </a:r>
            <a:endParaRPr lang="en-US" dirty="0" smtClean="0"/>
          </a:p>
          <a:p>
            <a:r>
              <a:rPr lang="en-US" dirty="0" smtClean="0"/>
              <a:t>Volunteers of </a:t>
            </a:r>
            <a:r>
              <a:rPr lang="en-US" dirty="0"/>
              <a:t>America Northern Nevada - </a:t>
            </a:r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www.voa-ncnn.org/northern-nevada</a:t>
            </a:r>
            <a:endParaRPr lang="en-US" dirty="0" smtClean="0"/>
          </a:p>
          <a:p>
            <a:r>
              <a:rPr lang="en-US" dirty="0" smtClean="0"/>
              <a:t>Catholic Charities of </a:t>
            </a:r>
            <a:r>
              <a:rPr lang="en-US" dirty="0"/>
              <a:t>Northern Nevada - </a:t>
            </a:r>
            <a:r>
              <a:rPr lang="en-US" dirty="0">
                <a:hlinkClick r:id="rId9"/>
              </a:rPr>
              <a:t>http://ccsnn.org</a:t>
            </a:r>
            <a:r>
              <a:rPr lang="en-US" dirty="0" smtClean="0">
                <a:hlinkClick r:id="rId9"/>
              </a:rPr>
              <a:t>/</a:t>
            </a:r>
            <a:endParaRPr lang="en-US" dirty="0" smtClean="0"/>
          </a:p>
          <a:p>
            <a:r>
              <a:rPr lang="en-US" dirty="0" smtClean="0"/>
              <a:t>West of Wells </a:t>
            </a:r>
            <a:r>
              <a:rPr lang="en-US" dirty="0"/>
              <a:t>Neighborhood Group - </a:t>
            </a:r>
            <a:r>
              <a:rPr lang="en-US" dirty="0">
                <a:hlinkClick r:id="rId10"/>
              </a:rPr>
              <a:t>http://www.westofwells.com</a:t>
            </a:r>
            <a:r>
              <a:rPr lang="en-US" dirty="0" smtClean="0">
                <a:hlinkClick r:id="rId10"/>
              </a:rPr>
              <a:t>/</a:t>
            </a:r>
            <a:endParaRPr lang="en-US" dirty="0" smtClean="0"/>
          </a:p>
          <a:p>
            <a:r>
              <a:rPr lang="en-US" dirty="0" smtClean="0"/>
              <a:t>RTC RAPIC Transit 4</a:t>
            </a:r>
            <a:r>
              <a:rPr lang="en-US" baseline="30000" dirty="0" smtClean="0"/>
              <a:t>th</a:t>
            </a:r>
            <a:r>
              <a:rPr lang="en-US" dirty="0" smtClean="0"/>
              <a:t> St/Prater - </a:t>
            </a:r>
            <a:r>
              <a:rPr lang="en-US" dirty="0" smtClean="0">
                <a:hlinkClick r:id="rId11"/>
              </a:rPr>
              <a:t>https</a:t>
            </a:r>
            <a:r>
              <a:rPr lang="en-US" dirty="0">
                <a:hlinkClick r:id="rId11"/>
              </a:rPr>
              <a:t>://</a:t>
            </a:r>
            <a:r>
              <a:rPr lang="en-US" dirty="0" smtClean="0">
                <a:hlinkClick r:id="rId11"/>
              </a:rPr>
              <a:t>4thprater.files.wordpress.com/2011/07/narrative4thprater.pdf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Links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6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0" b="25145"/>
          <a:stretch/>
        </p:blipFill>
        <p:spPr>
          <a:xfrm>
            <a:off x="2514599" y="2514600"/>
            <a:ext cx="4343401" cy="10668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198" y="2551187"/>
            <a:ext cx="1981201" cy="1052470"/>
          </a:xfrm>
        </p:spPr>
        <p:txBody>
          <a:bodyPr/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/>
              <a:t>RISE and Dine</a:t>
            </a:r>
            <a:endParaRPr lang="en-US" altLang="en-US" b="1" dirty="0"/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With </a:t>
            </a:r>
            <a:r>
              <a:rPr lang="en-US" altLang="en-US" dirty="0"/>
              <a:t>the help of our supporters, RISE feeds and clothes thousands of Reno’s </a:t>
            </a:r>
            <a:r>
              <a:rPr lang="en-US" altLang="en-US" dirty="0" smtClean="0"/>
              <a:t>most poverty-stricken </a:t>
            </a:r>
            <a:r>
              <a:rPr lang="en-US" altLang="en-US" dirty="0"/>
              <a:t>throughout the year.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Reno Initiative for Shelter and Equality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57198" y="3848379"/>
            <a:ext cx="1981201" cy="1052470"/>
          </a:xfrm>
        </p:spPr>
        <p:txBody>
          <a:bodyPr/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/>
              <a:t>Volunteer Programs</a:t>
            </a:r>
            <a:endParaRPr lang="en-US" altLang="en-US" dirty="0"/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Over 500 people a year team up and help run RISE programs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457198" y="5142298"/>
            <a:ext cx="1981201" cy="1052470"/>
          </a:xfrm>
        </p:spPr>
        <p:txBody>
          <a:bodyPr/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/>
              <a:t>Free Store</a:t>
            </a:r>
            <a:endParaRPr lang="en-US" altLang="en-US" b="1" dirty="0"/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RISE distributes clothing and hygiene items with a value of over $10,000 to those needing emergency aid each year.</a:t>
            </a:r>
            <a:endParaRPr lang="en-US" alt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457198" y="6429585"/>
            <a:ext cx="1981201" cy="1052470"/>
          </a:xfrm>
        </p:spPr>
        <p:txBody>
          <a:bodyPr/>
          <a:lstStyle/>
          <a:p>
            <a:pPr lvl="0"/>
            <a:r>
              <a:rPr lang="en-US" altLang="en-US" b="1" dirty="0" smtClean="0"/>
              <a:t>Community Relationships</a:t>
            </a:r>
            <a:endParaRPr lang="en-US" altLang="en-US" dirty="0"/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33 companies have contributed to RISE efforts to bridge the gaps between our citizens.</a:t>
            </a:r>
            <a:endParaRPr lang="en-US" altLang="en-US" dirty="0"/>
          </a:p>
        </p:txBody>
      </p:sp>
      <p:pic>
        <p:nvPicPr>
          <p:cNvPr id="37" name="Picture Placeholder 36"/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/>
          <a:srcRect/>
          <a:stretch/>
        </p:blipFill>
        <p:spPr>
          <a:xfrm>
            <a:off x="2514600" y="7715250"/>
            <a:ext cx="4343400" cy="1050925"/>
          </a:xfrm>
          <a:prstGeom prst="rect">
            <a:avLst/>
          </a:prstGeom>
        </p:spPr>
      </p:pic>
      <p:sp>
        <p:nvSpPr>
          <p:cNvPr id="23" name="Text Placeholder 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Service Providers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grayscl/>
            <a:lum contrast="13000"/>
          </a:blip>
          <a:srcRect t="2386" b="28947"/>
          <a:stretch/>
        </p:blipFill>
        <p:spPr>
          <a:xfrm>
            <a:off x="2514600" y="3846513"/>
            <a:ext cx="4343400" cy="1050925"/>
          </a:xfrm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5"/>
          <a:srcRect t="65220" b="1972"/>
          <a:stretch/>
        </p:blipFill>
        <p:spPr>
          <a:xfrm>
            <a:off x="2514600" y="5137150"/>
            <a:ext cx="4343400" cy="1050925"/>
          </a:xfrm>
          <a:prstGeom prst="rect">
            <a:avLst/>
          </a:prstGeom>
        </p:spPr>
      </p:pic>
      <p:pic>
        <p:nvPicPr>
          <p:cNvPr id="9222" name="Picture 6" descr="http://www.renoinitiative.org/wp-content/uploads/2014/03/2013-10-26-transparentcrop.png"/>
          <p:cNvPicPr>
            <a:picLocks noGrp="1" noChangeAspect="1" noChangeArrowheads="1"/>
          </p:cNvPicPr>
          <p:nvPr>
            <p:ph type="pic" sz="quarter" idx="2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9" b="52357"/>
          <a:stretch/>
        </p:blipFill>
        <p:spPr bwMode="auto">
          <a:xfrm>
            <a:off x="2514600" y="6424613"/>
            <a:ext cx="4343400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302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t="31825" r="20779" b="44397"/>
          <a:stretch/>
        </p:blipFill>
        <p:spPr>
          <a:xfrm>
            <a:off x="2514653" y="2549525"/>
            <a:ext cx="4343347" cy="10509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198" y="2551187"/>
            <a:ext cx="1981201" cy="1052470"/>
          </a:xfrm>
        </p:spPr>
        <p:txBody>
          <a:bodyPr/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/>
              <a:t>Men's Shelter</a:t>
            </a: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Volunteers of America's Men's Shelter for homeless men.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Volunteers of America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57198" y="3848379"/>
            <a:ext cx="1981201" cy="1052470"/>
          </a:xfrm>
        </p:spPr>
        <p:txBody>
          <a:bodyPr/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/>
              <a:t>Family Shelter</a:t>
            </a:r>
            <a:endParaRPr lang="en-US" altLang="en-US" dirty="0"/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An emergency shelter for families located at Reno's Community Assistance Center.</a:t>
            </a:r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457198" y="5142298"/>
            <a:ext cx="1981201" cy="1052470"/>
          </a:xfrm>
        </p:spPr>
        <p:txBody>
          <a:bodyPr/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/>
              <a:t>Affordable Housing for Seniors</a:t>
            </a: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Volunteers of America manages for seniors 62 and </a:t>
            </a:r>
            <a:r>
              <a:rPr lang="en-US" altLang="en-US" dirty="0" smtClean="0"/>
              <a:t>older.</a:t>
            </a:r>
            <a:endParaRPr lang="en-US" alt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457198" y="6429585"/>
            <a:ext cx="1981201" cy="1052470"/>
          </a:xfrm>
        </p:spPr>
        <p:txBody>
          <a:bodyPr/>
          <a:lstStyle/>
          <a:p>
            <a:pPr lvl="0"/>
            <a:r>
              <a:rPr lang="en-US" altLang="en-US" b="1" dirty="0"/>
              <a:t>Women's Shelter</a:t>
            </a:r>
            <a:endParaRPr lang="en-US" altLang="en-US" dirty="0"/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The Volunteers of America Women's Shelter provides emergency shelter to homeless women</a:t>
            </a:r>
            <a:r>
              <a:rPr lang="en-US" altLang="en-US" dirty="0" smtClean="0"/>
              <a:t>.</a:t>
            </a:r>
            <a:endParaRPr lang="en-US" alt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9"/>
          </p:nvPr>
        </p:nvSpPr>
        <p:spPr>
          <a:xfrm>
            <a:off x="457198" y="7716719"/>
            <a:ext cx="1981201" cy="1052470"/>
          </a:xfrm>
        </p:spPr>
        <p:txBody>
          <a:bodyPr/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/>
              <a:t>Mental Health Support Services</a:t>
            </a: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/>
              <a:t>ReStart</a:t>
            </a:r>
            <a:r>
              <a:rPr lang="en-US" altLang="en-US" dirty="0"/>
              <a:t> is a Volunteers of America program offering clinical and non-clinical services for eligible individuals and families who are homeless or at risk of homelessness and have a mental </a:t>
            </a:r>
            <a:r>
              <a:rPr lang="en-US" altLang="en-US" dirty="0" smtClean="0"/>
              <a:t>illness</a:t>
            </a:r>
            <a:endParaRPr lang="en-US" alt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Service Providers</a:t>
            </a:r>
            <a:endParaRPr lang="en-US" dirty="0"/>
          </a:p>
        </p:txBody>
      </p:sp>
      <p:pic>
        <p:nvPicPr>
          <p:cNvPr id="40" name="Picture Placeholder 39"/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6" b="55666"/>
          <a:stretch/>
        </p:blipFill>
        <p:spPr>
          <a:xfrm>
            <a:off x="2514600" y="6416675"/>
            <a:ext cx="4343400" cy="1049338"/>
          </a:xfrm>
          <a:prstGeom prst="rect">
            <a:avLst/>
          </a:prstGeom>
        </p:spPr>
      </p:pic>
      <p:pic>
        <p:nvPicPr>
          <p:cNvPr id="43" name="Picture Placeholder 42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5" b="36637"/>
          <a:stretch/>
        </p:blipFill>
        <p:spPr>
          <a:xfrm>
            <a:off x="2514600" y="5132388"/>
            <a:ext cx="4343400" cy="1049337"/>
          </a:xfrm>
          <a:prstGeom prst="rect">
            <a:avLst/>
          </a:prstGeom>
        </p:spPr>
      </p:pic>
      <p:pic>
        <p:nvPicPr>
          <p:cNvPr id="46" name="Picture Placeholder 45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3" b="32209"/>
          <a:stretch/>
        </p:blipFill>
        <p:spPr>
          <a:xfrm>
            <a:off x="2514600" y="3829050"/>
            <a:ext cx="4343400" cy="1049338"/>
          </a:xfrm>
          <a:prstGeom prst="rect">
            <a:avLst/>
          </a:prstGeom>
        </p:spPr>
      </p:pic>
      <p:pic>
        <p:nvPicPr>
          <p:cNvPr id="49" name="Picture Placeholder 48"/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6"/>
          <a:srcRect t="19320" b="48512"/>
          <a:stretch/>
        </p:blipFill>
        <p:spPr>
          <a:xfrm>
            <a:off x="2514600" y="7716838"/>
            <a:ext cx="4343400" cy="104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50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457200" y="2362200"/>
            <a:ext cx="6400800" cy="4419600"/>
          </a:xfrm>
        </p:spPr>
        <p:txBody>
          <a:bodyPr numCol="2"/>
          <a:lstStyle/>
          <a:p>
            <a:r>
              <a:rPr lang="en-US" dirty="0" smtClean="0"/>
              <a:t>Needs and Goals Discussion</a:t>
            </a:r>
          </a:p>
          <a:p>
            <a:pPr lvl="1"/>
            <a:r>
              <a:rPr lang="en-US" dirty="0" smtClean="0"/>
              <a:t>East 4</a:t>
            </a:r>
            <a:r>
              <a:rPr lang="en-US" baseline="30000" dirty="0" smtClean="0"/>
              <a:t>th</a:t>
            </a:r>
            <a:r>
              <a:rPr lang="en-US" dirty="0" smtClean="0"/>
              <a:t> Serves the </a:t>
            </a:r>
            <a:r>
              <a:rPr lang="en-US" dirty="0" smtClean="0"/>
              <a:t>Region</a:t>
            </a:r>
          </a:p>
          <a:p>
            <a:pPr lvl="1"/>
            <a:r>
              <a:rPr lang="en-US" dirty="0"/>
              <a:t>Miscellaneous </a:t>
            </a:r>
            <a:r>
              <a:rPr lang="en-US" dirty="0" smtClean="0"/>
              <a:t>Aerials</a:t>
            </a:r>
            <a:endParaRPr lang="en-US" dirty="0" smtClean="0"/>
          </a:p>
          <a:p>
            <a:pPr lvl="1"/>
            <a:r>
              <a:rPr lang="en-US" dirty="0" smtClean="0"/>
              <a:t>Reduced Emergency Service Calls</a:t>
            </a:r>
          </a:p>
          <a:p>
            <a:pPr lvl="1"/>
            <a:r>
              <a:rPr lang="en-US" dirty="0" smtClean="0"/>
              <a:t>Safe Zones</a:t>
            </a:r>
          </a:p>
          <a:p>
            <a:pPr lvl="1"/>
            <a:r>
              <a:rPr lang="en-US" dirty="0" smtClean="0"/>
              <a:t>Transportation</a:t>
            </a:r>
          </a:p>
          <a:p>
            <a:pPr lvl="1"/>
            <a:r>
              <a:rPr lang="en-US" dirty="0" smtClean="0"/>
              <a:t>Attractive Public Spaces</a:t>
            </a:r>
          </a:p>
          <a:p>
            <a:pPr lvl="1"/>
            <a:r>
              <a:rPr lang="en-US" dirty="0" smtClean="0"/>
              <a:t>Substance Abuse</a:t>
            </a:r>
          </a:p>
          <a:p>
            <a:pPr lvl="1"/>
            <a:r>
              <a:rPr lang="en-US" dirty="0" smtClean="0"/>
              <a:t>Neighborhood Communication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Business Community</a:t>
            </a:r>
          </a:p>
          <a:p>
            <a:pPr lvl="1"/>
            <a:r>
              <a:rPr lang="en-US" dirty="0" smtClean="0"/>
              <a:t>Cliental Comfort</a:t>
            </a:r>
          </a:p>
          <a:p>
            <a:pPr lvl="1"/>
            <a:r>
              <a:rPr lang="en-US" dirty="0" smtClean="0"/>
              <a:t>Fair Taxation Policies</a:t>
            </a:r>
          </a:p>
          <a:p>
            <a:endParaRPr lang="en-US" dirty="0" smtClean="0"/>
          </a:p>
          <a:p>
            <a:r>
              <a:rPr lang="en-US" dirty="0" smtClean="0"/>
              <a:t>Service Community</a:t>
            </a:r>
          </a:p>
          <a:p>
            <a:pPr lvl="1"/>
            <a:r>
              <a:rPr lang="en-US" dirty="0" smtClean="0"/>
              <a:t>Safe Access</a:t>
            </a:r>
          </a:p>
          <a:p>
            <a:pPr lvl="1"/>
            <a:r>
              <a:rPr lang="en-US" dirty="0" smtClean="0"/>
              <a:t>Effective Needs Management</a:t>
            </a:r>
          </a:p>
          <a:p>
            <a:pPr lvl="1"/>
            <a:r>
              <a:rPr lang="en-US" dirty="0" smtClean="0"/>
              <a:t>Engaged Organizations</a:t>
            </a:r>
          </a:p>
          <a:p>
            <a:endParaRPr lang="en-US" dirty="0" smtClean="0"/>
          </a:p>
          <a:p>
            <a:r>
              <a:rPr lang="en-US" dirty="0" smtClean="0"/>
              <a:t>Government Community</a:t>
            </a:r>
          </a:p>
          <a:p>
            <a:pPr lvl="1"/>
            <a:r>
              <a:rPr lang="en-US" dirty="0" smtClean="0"/>
              <a:t>Public Relationships</a:t>
            </a:r>
          </a:p>
          <a:p>
            <a:pPr lvl="1"/>
            <a:r>
              <a:rPr lang="en-US" dirty="0" smtClean="0"/>
              <a:t>Highest and Best Land Use</a:t>
            </a:r>
          </a:p>
          <a:p>
            <a:pPr lvl="1"/>
            <a:r>
              <a:rPr lang="en-US" dirty="0" smtClean="0"/>
              <a:t>Sustainable Communities</a:t>
            </a:r>
          </a:p>
          <a:p>
            <a:pPr lvl="1"/>
            <a:r>
              <a:rPr lang="en-US" dirty="0" smtClean="0"/>
              <a:t>Intelligence Led Policing</a:t>
            </a:r>
          </a:p>
          <a:p>
            <a:endParaRPr lang="en-US" dirty="0" smtClean="0"/>
          </a:p>
          <a:p>
            <a:r>
              <a:rPr lang="en-US" dirty="0" smtClean="0"/>
              <a:t>Remember</a:t>
            </a:r>
          </a:p>
          <a:p>
            <a:pPr lvl="1"/>
            <a:r>
              <a:rPr lang="en-US" dirty="0" smtClean="0"/>
              <a:t>We are good at this</a:t>
            </a:r>
          </a:p>
          <a:p>
            <a:pPr marL="91440" lvl="1" indent="0">
              <a:buNone/>
            </a:pPr>
            <a:endParaRPr lang="en-US" dirty="0"/>
          </a:p>
          <a:p>
            <a:r>
              <a:rPr lang="en-US" dirty="0" smtClean="0"/>
              <a:t>Proposal Overflow Sites</a:t>
            </a:r>
          </a:p>
          <a:p>
            <a:pPr lvl="1">
              <a:buFont typeface="+mj-lt"/>
              <a:buAutoNum type="arabicPeriod"/>
            </a:pPr>
            <a:r>
              <a:rPr lang="en-US" dirty="0" smtClean="0"/>
              <a:t>VOA updates</a:t>
            </a:r>
          </a:p>
          <a:p>
            <a:pPr lvl="1">
              <a:buFont typeface="+mj-lt"/>
              <a:buAutoNum type="arabicPeriod"/>
            </a:pPr>
            <a:r>
              <a:rPr lang="en-US" dirty="0" smtClean="0"/>
              <a:t>Catholic Charities</a:t>
            </a:r>
          </a:p>
          <a:p>
            <a:pPr lvl="1">
              <a:buFont typeface="+mj-lt"/>
              <a:buAutoNum type="arabicPeriod"/>
            </a:pPr>
            <a:r>
              <a:rPr lang="en-US" dirty="0" smtClean="0"/>
              <a:t>Lot and alley behind VOA/West</a:t>
            </a:r>
          </a:p>
          <a:p>
            <a:pPr lvl="1">
              <a:buFont typeface="+mj-lt"/>
              <a:buAutoNum type="arabicPeriod"/>
            </a:pPr>
            <a:r>
              <a:rPr lang="en-US" dirty="0" err="1" smtClean="0"/>
              <a:t>Morill</a:t>
            </a:r>
            <a:r>
              <a:rPr lang="en-US" dirty="0" smtClean="0"/>
              <a:t> St other side of Wells overpass</a:t>
            </a:r>
          </a:p>
          <a:p>
            <a:endParaRPr lang="en-US" dirty="0" smtClean="0"/>
          </a:p>
          <a:p>
            <a:r>
              <a:rPr lang="en-US" dirty="0" smtClean="0"/>
              <a:t>Conclusion</a:t>
            </a:r>
          </a:p>
          <a:p>
            <a:pPr lvl="1"/>
            <a:r>
              <a:rPr lang="en-US" dirty="0" smtClean="0"/>
              <a:t>Regular Neighborhood Meetings</a:t>
            </a:r>
          </a:p>
          <a:p>
            <a:pPr lvl="1"/>
            <a:r>
              <a:rPr lang="en-US" dirty="0" smtClean="0"/>
              <a:t>Community Pillars</a:t>
            </a:r>
          </a:p>
          <a:p>
            <a:pPr lvl="1"/>
            <a:r>
              <a:rPr lang="en-US" dirty="0" smtClean="0"/>
              <a:t>Council Resolution</a:t>
            </a:r>
          </a:p>
          <a:p>
            <a:pPr lvl="1"/>
            <a:r>
              <a:rPr lang="en-US" dirty="0" smtClean="0"/>
              <a:t>Site Requirements</a:t>
            </a:r>
          </a:p>
          <a:p>
            <a:pPr lvl="2"/>
            <a:r>
              <a:rPr lang="en-US" dirty="0" smtClean="0"/>
              <a:t>Artistic Rendering</a:t>
            </a:r>
          </a:p>
          <a:p>
            <a:pPr lvl="2"/>
            <a:r>
              <a:rPr lang="en-US" dirty="0" smtClean="0"/>
              <a:t>Site Sketches</a:t>
            </a:r>
          </a:p>
          <a:p>
            <a:pPr marL="91440" lvl="1" indent="0">
              <a:buNone/>
            </a:pPr>
            <a:endParaRPr lang="en-US" dirty="0" smtClean="0"/>
          </a:p>
          <a:p>
            <a:r>
              <a:rPr lang="en-US" dirty="0" smtClean="0"/>
              <a:t>Appendix</a:t>
            </a:r>
          </a:p>
          <a:p>
            <a:pPr lvl="1"/>
            <a:r>
              <a:rPr lang="en-US" dirty="0" smtClean="0"/>
              <a:t>Research Links</a:t>
            </a:r>
            <a:endParaRPr lang="en-US" dirty="0" smtClean="0"/>
          </a:p>
          <a:p>
            <a:pPr lvl="1"/>
            <a:r>
              <a:rPr lang="en-US" dirty="0" smtClean="0"/>
              <a:t>Reno </a:t>
            </a:r>
            <a:r>
              <a:rPr lang="en-US" dirty="0"/>
              <a:t>Initiative for Shelter and Equality (RISE)</a:t>
            </a:r>
          </a:p>
          <a:p>
            <a:pPr lvl="1"/>
            <a:r>
              <a:rPr lang="en-US" dirty="0"/>
              <a:t>Volunteers of </a:t>
            </a:r>
            <a:r>
              <a:rPr lang="en-US" dirty="0" smtClean="0"/>
              <a:t>America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4</a:t>
            </a:r>
            <a:r>
              <a:rPr lang="en-US" baseline="30000" dirty="0" smtClean="0"/>
              <a:t>th</a:t>
            </a:r>
            <a:r>
              <a:rPr lang="en-US" dirty="0" smtClean="0"/>
              <a:t> Street Overflow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99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8" name="Group 6147"/>
          <p:cNvGrpSpPr/>
          <p:nvPr/>
        </p:nvGrpSpPr>
        <p:grpSpPr>
          <a:xfrm>
            <a:off x="457200" y="2451033"/>
            <a:ext cx="6396968" cy="6159567"/>
            <a:chOff x="457200" y="2451033"/>
            <a:chExt cx="6396968" cy="6159567"/>
          </a:xfrm>
        </p:grpSpPr>
        <p:pic>
          <p:nvPicPr>
            <p:cNvPr id="6146" name="Picture 2" descr="http://partners.visitrenotahoe.com/assets/527/photography-0155_copy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144" y="2451033"/>
              <a:ext cx="1965024" cy="1327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8079" y="5440833"/>
              <a:ext cx="2234783" cy="161004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975" y="5440833"/>
              <a:ext cx="4108005" cy="160777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" y="7115130"/>
              <a:ext cx="2245538" cy="149547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68171" y="7117081"/>
              <a:ext cx="1950735" cy="149173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0281" y="2451033"/>
              <a:ext cx="4359983" cy="13318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0280" y="7117081"/>
              <a:ext cx="2060806" cy="149157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975" y="3813453"/>
              <a:ext cx="1601308" cy="157835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2056" y="3813453"/>
              <a:ext cx="2060806" cy="157542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8110" y="3813453"/>
              <a:ext cx="2600542" cy="1578356"/>
            </a:xfrm>
            <a:prstGeom prst="rect">
              <a:avLst/>
            </a:prstGeom>
          </p:spPr>
        </p:pic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Good at Public Space 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57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4</a:t>
            </a:r>
            <a:r>
              <a:rPr lang="en-US" baseline="30000" dirty="0" smtClean="0"/>
              <a:t>th</a:t>
            </a:r>
            <a:r>
              <a:rPr lang="en-US" dirty="0" smtClean="0"/>
              <a:t> Street Serves the Region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Needs and Goals Discussion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sz="quarter" idx="11"/>
          </p:nvPr>
        </p:nvSpPr>
        <p:spPr>
          <a:xfrm>
            <a:off x="457200" y="5029200"/>
            <a:ext cx="6400800" cy="3581400"/>
          </a:xfrm>
        </p:spPr>
        <p:txBody>
          <a:bodyPr numCol="1"/>
          <a:lstStyle/>
          <a:p>
            <a:pPr lvl="1"/>
            <a:r>
              <a:rPr lang="en-US" dirty="0" smtClean="0"/>
              <a:t>Gathering of Regional Service Providers</a:t>
            </a:r>
          </a:p>
          <a:p>
            <a:pPr lvl="1"/>
            <a:r>
              <a:rPr lang="en-US" b="1" dirty="0" smtClean="0"/>
              <a:t>Reduced Emergency Service Calls</a:t>
            </a:r>
          </a:p>
          <a:p>
            <a:pPr lvl="1"/>
            <a:r>
              <a:rPr lang="en-US" dirty="0" smtClean="0"/>
              <a:t>Safe Zones</a:t>
            </a:r>
          </a:p>
          <a:p>
            <a:pPr lvl="2"/>
            <a:r>
              <a:rPr lang="en-US" dirty="0" smtClean="0"/>
              <a:t>Safe Environment for the Vulnerable</a:t>
            </a:r>
          </a:p>
          <a:p>
            <a:pPr lvl="2"/>
            <a:r>
              <a:rPr lang="en-US" dirty="0" smtClean="0"/>
              <a:t>Public Feeding</a:t>
            </a:r>
          </a:p>
          <a:p>
            <a:pPr lvl="2"/>
            <a:r>
              <a:rPr lang="en-US" dirty="0" smtClean="0"/>
              <a:t>Personal Property Protection</a:t>
            </a:r>
          </a:p>
          <a:p>
            <a:pPr lvl="2"/>
            <a:r>
              <a:rPr lang="en-US" dirty="0" smtClean="0"/>
              <a:t>Families without Homes</a:t>
            </a:r>
          </a:p>
          <a:p>
            <a:pPr lvl="2"/>
            <a:r>
              <a:rPr lang="en-US" dirty="0" smtClean="0"/>
              <a:t>Bathroom Facilities</a:t>
            </a:r>
          </a:p>
          <a:p>
            <a:pPr lvl="2"/>
            <a:r>
              <a:rPr lang="en-US" dirty="0" smtClean="0"/>
              <a:t>Clean Water</a:t>
            </a:r>
          </a:p>
          <a:p>
            <a:pPr lvl="1"/>
            <a:r>
              <a:rPr lang="en-US" dirty="0" smtClean="0"/>
              <a:t>Social Fabric to Engage</a:t>
            </a:r>
          </a:p>
          <a:p>
            <a:pPr lvl="2"/>
            <a:r>
              <a:rPr lang="en-US" dirty="0" smtClean="0"/>
              <a:t>Transportation</a:t>
            </a:r>
          </a:p>
          <a:p>
            <a:pPr lvl="2"/>
            <a:r>
              <a:rPr lang="en-US" dirty="0"/>
              <a:t>Substance </a:t>
            </a:r>
            <a:r>
              <a:rPr lang="en-US" dirty="0" smtClean="0"/>
              <a:t>Abuse</a:t>
            </a:r>
          </a:p>
          <a:p>
            <a:pPr lvl="2"/>
            <a:r>
              <a:rPr lang="en-US" dirty="0" smtClean="0"/>
              <a:t>Inadequate Housing</a:t>
            </a:r>
          </a:p>
          <a:p>
            <a:pPr lvl="1"/>
            <a:r>
              <a:rPr lang="en-US" dirty="0" smtClean="0"/>
              <a:t>Attractive Public Spaces</a:t>
            </a:r>
          </a:p>
          <a:p>
            <a:pPr lvl="2"/>
            <a:r>
              <a:rPr lang="en-US" dirty="0" smtClean="0"/>
              <a:t>Blight Reduction</a:t>
            </a:r>
          </a:p>
          <a:p>
            <a:pPr lvl="2"/>
            <a:r>
              <a:rPr lang="en-US" dirty="0" smtClean="0"/>
              <a:t>RTC Upgrades</a:t>
            </a:r>
          </a:p>
          <a:p>
            <a:pPr lvl="2"/>
            <a:r>
              <a:rPr lang="en-US" dirty="0" smtClean="0"/>
              <a:t>Cleanup</a:t>
            </a:r>
          </a:p>
          <a:p>
            <a:pPr lvl="1"/>
            <a:r>
              <a:rPr lang="en-US" dirty="0" smtClean="0"/>
              <a:t>Neighborhood Communication</a:t>
            </a:r>
          </a:p>
          <a:p>
            <a:pPr lvl="2"/>
            <a:r>
              <a:rPr lang="en-US" dirty="0" smtClean="0"/>
              <a:t>Monthly </a:t>
            </a:r>
            <a:r>
              <a:rPr lang="en-US" dirty="0" smtClean="0"/>
              <a:t>Meetings Tapering </a:t>
            </a:r>
            <a:r>
              <a:rPr lang="en-US" dirty="0" smtClean="0"/>
              <a:t>to </a:t>
            </a:r>
            <a:r>
              <a:rPr lang="en-US" dirty="0" smtClean="0"/>
              <a:t>Quarterly (Explore the </a:t>
            </a:r>
            <a:r>
              <a:rPr lang="en-US" dirty="0" smtClean="0"/>
              <a:t>West of </a:t>
            </a:r>
            <a:r>
              <a:rPr lang="en-US" dirty="0" smtClean="0"/>
              <a:t>Wells neighborhood group)</a:t>
            </a: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457200" y="2460571"/>
            <a:ext cx="6400800" cy="2416229"/>
            <a:chOff x="457200" y="2438400"/>
            <a:chExt cx="6400800" cy="2416229"/>
          </a:xfrm>
        </p:grpSpPr>
        <p:pic>
          <p:nvPicPr>
            <p:cNvPr id="5122" name="Picture 2" descr="http://www.renoinitiative.org/wp-content/uploads/2014/03/pagebanner900px_hungerrelief2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438400"/>
              <a:ext cx="6400800" cy="1209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http://www.renoinitiative.org/wp-content/uploads/2014/11/pagebanner1000px_volunteers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766492"/>
              <a:ext cx="6400800" cy="1088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620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Assistance Center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57036"/>
            <a:ext cx="6400800" cy="57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2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66"/>
          <a:stretch/>
        </p:blipFill>
        <p:spPr>
          <a:xfrm>
            <a:off x="457200" y="5029200"/>
            <a:ext cx="6400800" cy="36902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Wells Overpass and Neighborhood View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38" b="25828"/>
          <a:stretch/>
        </p:blipFill>
        <p:spPr>
          <a:xfrm>
            <a:off x="457200" y="2438400"/>
            <a:ext cx="6400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5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15" b="18115"/>
          <a:stretch>
            <a:fillRect/>
          </a:stretch>
        </p:blipFill>
        <p:spPr>
          <a:xfrm>
            <a:off x="3124200" y="2549525"/>
            <a:ext cx="2378075" cy="105092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198" y="2551187"/>
            <a:ext cx="2514601" cy="1052470"/>
          </a:xfrm>
        </p:spPr>
        <p:txBody>
          <a:bodyPr/>
          <a:lstStyle/>
          <a:p>
            <a:r>
              <a:rPr lang="en-US" b="1" dirty="0" smtClean="0"/>
              <a:t>Volunteers of America Updates</a:t>
            </a:r>
          </a:p>
          <a:p>
            <a:r>
              <a:rPr lang="en-US" dirty="0" smtClean="0"/>
              <a:t>335 Record Street - 007-313-27</a:t>
            </a:r>
          </a:p>
          <a:p>
            <a:r>
              <a:rPr lang="en-US" dirty="0" smtClean="0"/>
              <a:t>315 Record Street - 007-313-28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Multiagency Facility + Solution Options</a:t>
            </a:r>
            <a:endParaRPr lang="en-US" dirty="0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8" t="7155" r="1552" b="53041"/>
          <a:stretch/>
        </p:blipFill>
        <p:spPr>
          <a:xfrm>
            <a:off x="3124199" y="3846513"/>
            <a:ext cx="3733801" cy="105092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57198" y="3848379"/>
            <a:ext cx="2514601" cy="1052470"/>
          </a:xfrm>
        </p:spPr>
        <p:txBody>
          <a:bodyPr/>
          <a:lstStyle/>
          <a:p>
            <a:r>
              <a:rPr lang="en-US" b="1" dirty="0"/>
              <a:t>Catholic </a:t>
            </a:r>
            <a:r>
              <a:rPr lang="en-US" b="1" dirty="0" smtClean="0"/>
              <a:t>Charities of Northern Nevada</a:t>
            </a:r>
          </a:p>
          <a:p>
            <a:r>
              <a:rPr lang="en-US" dirty="0"/>
              <a:t>335 Record Street - 007-313-27</a:t>
            </a:r>
          </a:p>
          <a:p>
            <a:r>
              <a:rPr lang="en-US" dirty="0"/>
              <a:t>315 Record Street - 007-313-28</a:t>
            </a:r>
          </a:p>
        </p:txBody>
      </p:sp>
      <p:pic>
        <p:nvPicPr>
          <p:cNvPr id="23" name="Picture Placeholder 22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17" b="9717"/>
          <a:stretch>
            <a:fillRect/>
          </a:stretch>
        </p:blipFill>
        <p:spPr>
          <a:xfrm>
            <a:off x="3124200" y="5141913"/>
            <a:ext cx="3733800" cy="1049337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21"/>
          </p:nvPr>
        </p:nvSpPr>
        <p:spPr>
          <a:xfrm>
            <a:off x="457198" y="5142298"/>
            <a:ext cx="2514601" cy="1052470"/>
          </a:xfrm>
        </p:spPr>
        <p:txBody>
          <a:bodyPr/>
          <a:lstStyle/>
          <a:p>
            <a:r>
              <a:rPr lang="en-US" b="1" dirty="0"/>
              <a:t>Lot and alley behind </a:t>
            </a:r>
            <a:r>
              <a:rPr lang="en-US" b="1" dirty="0" smtClean="0"/>
              <a:t>VOA/West</a:t>
            </a:r>
          </a:p>
          <a:p>
            <a:r>
              <a:rPr lang="en-US" dirty="0"/>
              <a:t>0 Valley Rd - 008-350-10</a:t>
            </a:r>
          </a:p>
        </p:txBody>
      </p:sp>
      <p:pic>
        <p:nvPicPr>
          <p:cNvPr id="25" name="Picture Placeholder 24"/>
          <p:cNvPicPr>
            <a:picLocks noGrp="1" noChangeAspect="1"/>
          </p:cNvPicPr>
          <p:nvPr>
            <p:ph type="pic" sz="quarter" idx="2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56" b="9656"/>
          <a:stretch>
            <a:fillRect/>
          </a:stretch>
        </p:blipFill>
        <p:spPr>
          <a:xfrm>
            <a:off x="3124201" y="6427788"/>
            <a:ext cx="3733800" cy="1050925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457198" y="6429585"/>
            <a:ext cx="2514601" cy="1052470"/>
          </a:xfrm>
        </p:spPr>
        <p:txBody>
          <a:bodyPr/>
          <a:lstStyle/>
          <a:p>
            <a:r>
              <a:rPr lang="en-US" b="1" dirty="0" err="1"/>
              <a:t>Morill</a:t>
            </a:r>
            <a:r>
              <a:rPr lang="en-US" b="1" dirty="0"/>
              <a:t> </a:t>
            </a:r>
            <a:r>
              <a:rPr lang="en-US" b="1" dirty="0" smtClean="0"/>
              <a:t>Street </a:t>
            </a:r>
            <a:r>
              <a:rPr lang="en-US" b="1" dirty="0"/>
              <a:t>other side of Wells </a:t>
            </a:r>
            <a:r>
              <a:rPr lang="en-US" b="1" dirty="0" smtClean="0"/>
              <a:t>overpass</a:t>
            </a:r>
          </a:p>
          <a:p>
            <a:r>
              <a:rPr lang="en-US" dirty="0" smtClean="0"/>
              <a:t>Private Ownership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Proposal Overflow Sites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69" r="5869"/>
          <a:stretch>
            <a:fillRect/>
          </a:stretch>
        </p:blipFill>
        <p:spPr>
          <a:xfrm>
            <a:off x="5562600" y="2549525"/>
            <a:ext cx="1295399" cy="105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Energizing Business Environment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1" dirty="0" smtClean="0"/>
              <a:t>Fair Taxation Policies</a:t>
            </a:r>
          </a:p>
          <a:p>
            <a:r>
              <a:rPr lang="en-US" dirty="0" smtClean="0"/>
              <a:t>Properly serve those facing poverty with shared </a:t>
            </a:r>
            <a:r>
              <a:rPr lang="en-US" dirty="0"/>
              <a:t>r</a:t>
            </a:r>
            <a:r>
              <a:rPr lang="en-US" dirty="0" smtClean="0"/>
              <a:t>egional tax burden for shared regional challenges.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 smtClean="0"/>
              <a:t>Clientele Comfort</a:t>
            </a:r>
          </a:p>
          <a:p>
            <a:r>
              <a:rPr lang="en-US" dirty="0" smtClean="0"/>
              <a:t>Secure public spaces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Business Community</a:t>
            </a:r>
            <a:endParaRPr lang="en-US" dirty="0"/>
          </a:p>
        </p:txBody>
      </p:sp>
      <p:pic>
        <p:nvPicPr>
          <p:cNvPr id="15" name="Picture 2" descr="http://partners.visitrenotahoe.com/assets/527/photography-0155_copy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kmsykescpa.com/~kmsykesc/images/tax-large.jpg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36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and Empowering Relationships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3931920" y="2514600"/>
            <a:ext cx="2926080" cy="1828797"/>
          </a:xfrm>
        </p:spPr>
        <p:txBody>
          <a:bodyPr/>
          <a:lstStyle/>
          <a:p>
            <a:r>
              <a:rPr lang="en-US" b="1" dirty="0" smtClean="0"/>
              <a:t>Spiritual </a:t>
            </a:r>
            <a:r>
              <a:rPr lang="en-US" b="1" dirty="0" smtClean="0"/>
              <a:t>Groups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57200" y="2514600"/>
            <a:ext cx="3200400" cy="1828797"/>
          </a:xfrm>
        </p:spPr>
        <p:txBody>
          <a:bodyPr/>
          <a:lstStyle/>
          <a:p>
            <a:r>
              <a:rPr lang="en-US" b="1" dirty="0" smtClean="0"/>
              <a:t>Community </a:t>
            </a:r>
            <a:r>
              <a:rPr lang="en-US" b="1" dirty="0" smtClean="0"/>
              <a:t>Orgs</a:t>
            </a:r>
          </a:p>
          <a:p>
            <a:endParaRPr lang="en-US" dirty="0"/>
          </a:p>
          <a:p>
            <a:r>
              <a:rPr lang="en-US" dirty="0" smtClean="0"/>
              <a:t>__________________________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__________________________</a:t>
            </a:r>
          </a:p>
          <a:p>
            <a:endParaRPr lang="en-US" dirty="0" smtClean="0"/>
          </a:p>
          <a:p>
            <a:r>
              <a:rPr lang="en-US" dirty="0"/>
              <a:t>__________________________</a:t>
            </a:r>
          </a:p>
          <a:p>
            <a:endParaRPr lang="en-US" dirty="0" smtClean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Services Community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648197"/>
            <a:ext cx="6400800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4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6895</TotalTime>
  <Words>707</Words>
  <Application>Microsoft Office PowerPoint</Application>
  <PresentationFormat>Custom</PresentationFormat>
  <Paragraphs>219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East 4th Street Overflow Services</vt:lpstr>
      <vt:lpstr>We are Good at Public Space </vt:lpstr>
      <vt:lpstr>East 4th Street Serves the Region</vt:lpstr>
      <vt:lpstr>Community Assistance Center</vt:lpstr>
      <vt:lpstr>Wells Overpass and Neighborhood View</vt:lpstr>
      <vt:lpstr>Multiagency Facility + Solution Options</vt:lpstr>
      <vt:lpstr>Energizing Business Environment</vt:lpstr>
      <vt:lpstr>Safe and Empowering Relationships</vt:lpstr>
      <vt:lpstr>Facilitation and Security</vt:lpstr>
      <vt:lpstr>Where do we go from here?</vt:lpstr>
      <vt:lpstr>Research Links</vt:lpstr>
      <vt:lpstr>Reno Initiative for Shelter and Equality</vt:lpstr>
      <vt:lpstr>Volunteers of America</vt:lpstr>
    </vt:vector>
  </TitlesOfParts>
  <Company>Grubb Eliis Reno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 Kolbet</dc:creator>
  <cp:lastModifiedBy>Jay Kolbet-Clausell</cp:lastModifiedBy>
  <cp:revision>201</cp:revision>
  <dcterms:created xsi:type="dcterms:W3CDTF">2013-12-06T00:27:23Z</dcterms:created>
  <dcterms:modified xsi:type="dcterms:W3CDTF">2015-05-15T17:43:16Z</dcterms:modified>
</cp:coreProperties>
</file>